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4" r:id="rId2"/>
  </p:sldMasterIdLst>
  <p:notesMasterIdLst>
    <p:notesMasterId r:id="rId44"/>
  </p:notesMasterIdLst>
  <p:handoutMasterIdLst>
    <p:handoutMasterId r:id="rId45"/>
  </p:handoutMasterIdLst>
  <p:sldIdLst>
    <p:sldId id="1448943367" r:id="rId3"/>
    <p:sldId id="1810" r:id="rId4"/>
    <p:sldId id="1448943334" r:id="rId5"/>
    <p:sldId id="1448943335" r:id="rId6"/>
    <p:sldId id="1448943336" r:id="rId7"/>
    <p:sldId id="1448943330" r:id="rId8"/>
    <p:sldId id="1448943343" r:id="rId9"/>
    <p:sldId id="1448943332" r:id="rId10"/>
    <p:sldId id="1448943346" r:id="rId11"/>
    <p:sldId id="1448943333" r:id="rId12"/>
    <p:sldId id="1448943337" r:id="rId13"/>
    <p:sldId id="267" r:id="rId14"/>
    <p:sldId id="1852" r:id="rId15"/>
    <p:sldId id="264" r:id="rId16"/>
    <p:sldId id="1864" r:id="rId17"/>
    <p:sldId id="1448943366" r:id="rId18"/>
    <p:sldId id="1841" r:id="rId19"/>
    <p:sldId id="1860" r:id="rId20"/>
    <p:sldId id="1845" r:id="rId21"/>
    <p:sldId id="1846" r:id="rId22"/>
    <p:sldId id="265" r:id="rId23"/>
    <p:sldId id="1448943347" r:id="rId24"/>
    <p:sldId id="269" r:id="rId25"/>
    <p:sldId id="270" r:id="rId26"/>
    <p:sldId id="271" r:id="rId27"/>
    <p:sldId id="272" r:id="rId28"/>
    <p:sldId id="274" r:id="rId29"/>
    <p:sldId id="275" r:id="rId30"/>
    <p:sldId id="276" r:id="rId31"/>
    <p:sldId id="277" r:id="rId32"/>
    <p:sldId id="1448943345" r:id="rId33"/>
    <p:sldId id="1842" r:id="rId34"/>
    <p:sldId id="268" r:id="rId35"/>
    <p:sldId id="259" r:id="rId36"/>
    <p:sldId id="261" r:id="rId37"/>
    <p:sldId id="278" r:id="rId38"/>
    <p:sldId id="279" r:id="rId39"/>
    <p:sldId id="1819" r:id="rId40"/>
    <p:sldId id="1818" r:id="rId41"/>
    <p:sldId id="1448943340" r:id="rId42"/>
    <p:sldId id="1865" r:id="rId43"/>
  </p:sldIdLst>
  <p:sldSz cx="12192000" cy="6858000"/>
  <p:notesSz cx="7010400" cy="9296400"/>
  <p:defaultTextStyle>
    <a:defPPr>
      <a:defRPr lang="en-US"/>
    </a:defPPr>
    <a:lvl1pPr algn="l" rtl="0" eaLnBrk="0" fontAlgn="base" hangingPunct="0">
      <a:spcBef>
        <a:spcPct val="0"/>
      </a:spcBef>
      <a:spcAft>
        <a:spcPct val="0"/>
      </a:spcAft>
      <a:defRPr kern="1200">
        <a:solidFill>
          <a:schemeClr val="tx1"/>
        </a:solidFill>
        <a:latin typeface="Arial" charset="0"/>
        <a:ea typeface="Arial" charset="0"/>
        <a:cs typeface="Arial" charset="0"/>
      </a:defRPr>
    </a:lvl1pPr>
    <a:lvl2pPr marL="457200" algn="l" rtl="0" eaLnBrk="0" fontAlgn="base" hangingPunct="0">
      <a:spcBef>
        <a:spcPct val="0"/>
      </a:spcBef>
      <a:spcAft>
        <a:spcPct val="0"/>
      </a:spcAft>
      <a:defRPr kern="1200">
        <a:solidFill>
          <a:schemeClr val="tx1"/>
        </a:solidFill>
        <a:latin typeface="Arial" charset="0"/>
        <a:ea typeface="Arial" charset="0"/>
        <a:cs typeface="Arial" charset="0"/>
      </a:defRPr>
    </a:lvl2pPr>
    <a:lvl3pPr marL="914400" algn="l" rtl="0" eaLnBrk="0" fontAlgn="base" hangingPunct="0">
      <a:spcBef>
        <a:spcPct val="0"/>
      </a:spcBef>
      <a:spcAft>
        <a:spcPct val="0"/>
      </a:spcAft>
      <a:defRPr kern="1200">
        <a:solidFill>
          <a:schemeClr val="tx1"/>
        </a:solidFill>
        <a:latin typeface="Arial" charset="0"/>
        <a:ea typeface="Arial" charset="0"/>
        <a:cs typeface="Arial" charset="0"/>
      </a:defRPr>
    </a:lvl3pPr>
    <a:lvl4pPr marL="1371600" algn="l" rtl="0" eaLnBrk="0" fontAlgn="base" hangingPunct="0">
      <a:spcBef>
        <a:spcPct val="0"/>
      </a:spcBef>
      <a:spcAft>
        <a:spcPct val="0"/>
      </a:spcAft>
      <a:defRPr kern="1200">
        <a:solidFill>
          <a:schemeClr val="tx1"/>
        </a:solidFill>
        <a:latin typeface="Arial" charset="0"/>
        <a:ea typeface="Arial" charset="0"/>
        <a:cs typeface="Arial" charset="0"/>
      </a:defRPr>
    </a:lvl4pPr>
    <a:lvl5pPr marL="1828800" algn="l" rtl="0" eaLnBrk="0" fontAlgn="base" hangingPunct="0">
      <a:spcBef>
        <a:spcPct val="0"/>
      </a:spcBef>
      <a:spcAft>
        <a:spcPct val="0"/>
      </a:spcAft>
      <a:defRPr kern="1200">
        <a:solidFill>
          <a:schemeClr val="tx1"/>
        </a:solidFill>
        <a:latin typeface="Arial" charset="0"/>
        <a:ea typeface="Arial" charset="0"/>
        <a:cs typeface="Arial" charset="0"/>
      </a:defRPr>
    </a:lvl5pPr>
    <a:lvl6pPr marL="2286000" algn="l" defTabSz="914400" rtl="0" eaLnBrk="1" latinLnBrk="0" hangingPunct="1">
      <a:defRPr kern="1200">
        <a:solidFill>
          <a:schemeClr val="tx1"/>
        </a:solidFill>
        <a:latin typeface="Arial" charset="0"/>
        <a:ea typeface="Arial" charset="0"/>
        <a:cs typeface="Arial" charset="0"/>
      </a:defRPr>
    </a:lvl6pPr>
    <a:lvl7pPr marL="2743200" algn="l" defTabSz="914400" rtl="0" eaLnBrk="1" latinLnBrk="0" hangingPunct="1">
      <a:defRPr kern="1200">
        <a:solidFill>
          <a:schemeClr val="tx1"/>
        </a:solidFill>
        <a:latin typeface="Arial" charset="0"/>
        <a:ea typeface="Arial" charset="0"/>
        <a:cs typeface="Arial" charset="0"/>
      </a:defRPr>
    </a:lvl7pPr>
    <a:lvl8pPr marL="3200400" algn="l" defTabSz="914400" rtl="0" eaLnBrk="1" latinLnBrk="0" hangingPunct="1">
      <a:defRPr kern="1200">
        <a:solidFill>
          <a:schemeClr val="tx1"/>
        </a:solidFill>
        <a:latin typeface="Arial" charset="0"/>
        <a:ea typeface="Arial" charset="0"/>
        <a:cs typeface="Arial" charset="0"/>
      </a:defRPr>
    </a:lvl8pPr>
    <a:lvl9pPr marL="3657600" algn="l" defTabSz="914400" rtl="0" eaLnBrk="1" latinLnBrk="0" hangingPunct="1">
      <a:defRPr kern="1200">
        <a:solidFill>
          <a:schemeClr val="tx1"/>
        </a:solidFill>
        <a:latin typeface="Arial" charset="0"/>
        <a:ea typeface="Arial" charset="0"/>
        <a:cs typeface="Arial" charset="0"/>
      </a:defRPr>
    </a:lvl9pPr>
  </p:defaultTextStyle>
  <p:extLst>
    <p:ext uri="{EFAFB233-063F-42B5-8137-9DF3F51BA10A}">
      <p15:sldGuideLst xmlns:p15="http://schemas.microsoft.com/office/powerpoint/2012/main">
        <p15:guide id="1" orient="horz" pos="2184"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C5E0B4"/>
    <a:srgbClr val="00137F"/>
    <a:srgbClr val="009900"/>
    <a:srgbClr val="DE001B"/>
    <a:srgbClr val="2AA02B"/>
    <a:srgbClr val="2077B4"/>
    <a:srgbClr val="D62627"/>
    <a:srgbClr val="FF7F0F"/>
    <a:srgbClr val="EC8D00"/>
    <a:srgbClr val="00A74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0FA3136-353D-4B4D-B41D-3F85F34AF5E8}" v="5" dt="2024-06-05T18:51:32.73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37651" autoAdjust="0"/>
    <p:restoredTop sz="96115" autoAdjust="0"/>
  </p:normalViewPr>
  <p:slideViewPr>
    <p:cSldViewPr snapToGrid="0">
      <p:cViewPr varScale="1">
        <p:scale>
          <a:sx n="82" d="100"/>
          <a:sy n="82" d="100"/>
        </p:scale>
        <p:origin x="168" y="1016"/>
      </p:cViewPr>
      <p:guideLst>
        <p:guide orient="horz" pos="2184"/>
        <p:guide pos="3840"/>
      </p:guideLst>
    </p:cSldViewPr>
  </p:slideViewPr>
  <p:outlineViewPr>
    <p:cViewPr>
      <p:scale>
        <a:sx n="33" d="100"/>
        <a:sy n="33" d="100"/>
      </p:scale>
      <p:origin x="0" y="936"/>
    </p:cViewPr>
  </p:outlineViewPr>
  <p:notesTextViewPr>
    <p:cViewPr>
      <p:scale>
        <a:sx n="100" d="100"/>
        <a:sy n="100" d="100"/>
      </p:scale>
      <p:origin x="0" y="0"/>
    </p:cViewPr>
  </p:notesTextViewPr>
  <p:sorterViewPr>
    <p:cViewPr>
      <p:scale>
        <a:sx n="66" d="100"/>
        <a:sy n="66" d="100"/>
      </p:scale>
      <p:origin x="0" y="1566"/>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viewProps" Target="viewProps.xml"/><Relationship Id="rId50" Type="http://schemas.microsoft.com/office/2016/11/relationships/changesInfo" Target="changesInfos/changesInfo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handoutMaster" Target="handoutMasters/handout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theme" Target="theme/theme1.xml"/><Relationship Id="rId8" Type="http://schemas.openxmlformats.org/officeDocument/2006/relationships/slide" Target="slides/slide6.xml"/><Relationship Id="rId51" Type="http://schemas.microsoft.com/office/2015/10/relationships/revisionInfo" Target="revisionInfo.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presProps" Target="presProps.xml"/><Relationship Id="rId20" Type="http://schemas.openxmlformats.org/officeDocument/2006/relationships/slide" Target="slides/slide18.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on Nguyen" clId="Web-{90FA3136-353D-4B4D-B41D-3F85F34AF5E8}"/>
    <pc:docChg chg="addSld delSld modSld">
      <pc:chgData name="Son Nguyen" userId="" providerId="" clId="Web-{90FA3136-353D-4B4D-B41D-3F85F34AF5E8}" dt="2024-06-05T18:51:32.737" v="3"/>
      <pc:docMkLst>
        <pc:docMk/>
      </pc:docMkLst>
      <pc:sldChg chg="del">
        <pc:chgData name="Son Nguyen" userId="" providerId="" clId="Web-{90FA3136-353D-4B4D-B41D-3F85F34AF5E8}" dt="2024-06-05T18:51:32.737" v="3"/>
        <pc:sldMkLst>
          <pc:docMk/>
          <pc:sldMk cId="1395503414" sldId="1448943341"/>
        </pc:sldMkLst>
      </pc:sldChg>
      <pc:sldChg chg="modSp add">
        <pc:chgData name="Son Nguyen" userId="" providerId="" clId="Web-{90FA3136-353D-4B4D-B41D-3F85F34AF5E8}" dt="2024-06-05T18:51:31.315" v="2" actId="20577"/>
        <pc:sldMkLst>
          <pc:docMk/>
          <pc:sldMk cId="4013534200" sldId="1448943348"/>
        </pc:sldMkLst>
        <pc:spChg chg="mod">
          <ac:chgData name="Son Nguyen" userId="" providerId="" clId="Web-{90FA3136-353D-4B4D-B41D-3F85F34AF5E8}" dt="2024-06-05T18:51:31.315" v="2" actId="20577"/>
          <ac:spMkLst>
            <pc:docMk/>
            <pc:sldMk cId="4013534200" sldId="1448943348"/>
            <ac:spMk id="2" creationId="{84E3DD04-E1E5-66F7-9CC2-E30683EA7690}"/>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atin typeface="Arial" panose="020B0604020202020204" pitchFamily="34" charset="0"/>
                <a:ea typeface="+mn-ea"/>
                <a:cs typeface="Arial" panose="020B0604020202020204" pitchFamily="34" charset="0"/>
              </a:defRPr>
            </a:lvl1pPr>
          </a:lstStyle>
          <a:p>
            <a:pPr>
              <a:defRPr/>
            </a:pPr>
            <a:endParaRPr lang="en-US"/>
          </a:p>
        </p:txBody>
      </p:sp>
      <p:sp>
        <p:nvSpPr>
          <p:cNvPr id="3" name="Date Placeholder 2"/>
          <p:cNvSpPr>
            <a:spLocks noGrp="1"/>
          </p:cNvSpPr>
          <p:nvPr>
            <p:ph type="dt" sz="quarter" idx="1"/>
          </p:nvPr>
        </p:nvSpPr>
        <p:spPr>
          <a:xfrm>
            <a:off x="3970338" y="0"/>
            <a:ext cx="3038475" cy="465138"/>
          </a:xfrm>
          <a:prstGeom prst="rect">
            <a:avLst/>
          </a:prstGeom>
        </p:spPr>
        <p:txBody>
          <a:bodyPr vert="horz" lIns="91440" tIns="45720" rIns="91440" bIns="45720" rtlCol="0"/>
          <a:lstStyle>
            <a:lvl1pPr algn="r">
              <a:defRPr sz="1200">
                <a:latin typeface="Arial" panose="020B0604020202020204" pitchFamily="34" charset="0"/>
                <a:ea typeface="+mn-ea"/>
                <a:cs typeface="Arial" panose="020B0604020202020204" pitchFamily="34" charset="0"/>
              </a:defRPr>
            </a:lvl1pPr>
          </a:lstStyle>
          <a:p>
            <a:pPr>
              <a:defRPr/>
            </a:pPr>
            <a:fld id="{969A03CA-6E07-C544-8461-B55E95964C08}" type="datetimeFigureOut">
              <a:rPr lang="en-US"/>
              <a:pPr>
                <a:defRPr/>
              </a:pPr>
              <a:t>7/16/24</a:t>
            </a:fld>
            <a:endParaRPr lang="en-US"/>
          </a:p>
        </p:txBody>
      </p:sp>
      <p:sp>
        <p:nvSpPr>
          <p:cNvPr id="4" name="Footer Placeholder 3"/>
          <p:cNvSpPr>
            <a:spLocks noGrp="1"/>
          </p:cNvSpPr>
          <p:nvPr>
            <p:ph type="ftr" sz="quarter" idx="2"/>
          </p:nvPr>
        </p:nvSpPr>
        <p:spPr>
          <a:xfrm>
            <a:off x="0" y="8829675"/>
            <a:ext cx="3038475" cy="465138"/>
          </a:xfrm>
          <a:prstGeom prst="rect">
            <a:avLst/>
          </a:prstGeom>
        </p:spPr>
        <p:txBody>
          <a:bodyPr vert="horz" lIns="91440" tIns="45720" rIns="91440" bIns="45720" rtlCol="0" anchor="b"/>
          <a:lstStyle>
            <a:lvl1pPr algn="l">
              <a:defRPr sz="1200">
                <a:latin typeface="Arial" panose="020B0604020202020204" pitchFamily="34" charset="0"/>
                <a:ea typeface="+mn-ea"/>
                <a:cs typeface="Arial" panose="020B0604020202020204" pitchFamily="34" charset="0"/>
              </a:defRPr>
            </a:lvl1pPr>
          </a:lstStyle>
          <a:p>
            <a:pPr>
              <a:defRPr/>
            </a:pPr>
            <a:endParaRPr lang="en-US"/>
          </a:p>
        </p:txBody>
      </p:sp>
      <p:sp>
        <p:nvSpPr>
          <p:cNvPr id="5" name="Slide Number Placeholder 4"/>
          <p:cNvSpPr>
            <a:spLocks noGrp="1"/>
          </p:cNvSpPr>
          <p:nvPr>
            <p:ph type="sldNum" sz="quarter" idx="3"/>
          </p:nvPr>
        </p:nvSpPr>
        <p:spPr>
          <a:xfrm>
            <a:off x="3970338" y="8829675"/>
            <a:ext cx="3038475" cy="465138"/>
          </a:xfrm>
          <a:prstGeom prst="rect">
            <a:avLst/>
          </a:prstGeom>
        </p:spPr>
        <p:txBody>
          <a:bodyPr vert="horz" wrap="square" lIns="91440" tIns="45720" rIns="91440" bIns="45720" numCol="1" anchor="b" anchorCtr="0" compatLnSpc="1">
            <a:prstTxWarp prst="textNoShape">
              <a:avLst/>
            </a:prstTxWarp>
          </a:bodyPr>
          <a:lstStyle>
            <a:lvl1pPr algn="r">
              <a:defRPr sz="1200">
                <a:latin typeface="Arial" panose="020B0604020202020204" pitchFamily="34" charset="0"/>
                <a:ea typeface="+mn-ea"/>
                <a:cs typeface="Arial" panose="020B0604020202020204" pitchFamily="34" charset="0"/>
              </a:defRPr>
            </a:lvl1pPr>
          </a:lstStyle>
          <a:p>
            <a:pPr>
              <a:defRPr/>
            </a:pPr>
            <a:fld id="{1D14988D-FDC1-1944-8A7A-8CB1823CFD0E}" type="slidenum">
              <a:rPr lang="en-US" altLang="en-US"/>
              <a:pPr>
                <a:defRPr/>
              </a:pPr>
              <a:t>‹#›</a:t>
            </a:fld>
            <a:endParaRPr lang="en-US" altLang="en-US"/>
          </a:p>
        </p:txBody>
      </p:sp>
    </p:spTree>
    <p:extLst>
      <p:ext uri="{BB962C8B-B14F-4D97-AF65-F5344CB8AC3E}">
        <p14:creationId xmlns:p14="http://schemas.microsoft.com/office/powerpoint/2010/main" val="239063883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2446" tIns="46223" rIns="92446" bIns="46223" rtlCol="0"/>
          <a:lstStyle>
            <a:lvl1pPr algn="l" eaLnBrk="1" hangingPunct="1">
              <a:defRPr sz="1200">
                <a:latin typeface="Arial" pitchFamily="34" charset="0"/>
                <a:ea typeface="+mn-ea"/>
                <a:cs typeface="Arial" pitchFamily="34" charset="0"/>
              </a:defRPr>
            </a:lvl1pPr>
          </a:lstStyle>
          <a:p>
            <a:pPr>
              <a:defRPr/>
            </a:pPr>
            <a:endParaRPr lang="en-US"/>
          </a:p>
        </p:txBody>
      </p:sp>
      <p:sp>
        <p:nvSpPr>
          <p:cNvPr id="3" name="Date Placeholder 2"/>
          <p:cNvSpPr>
            <a:spLocks noGrp="1"/>
          </p:cNvSpPr>
          <p:nvPr>
            <p:ph type="dt" idx="1"/>
          </p:nvPr>
        </p:nvSpPr>
        <p:spPr>
          <a:xfrm>
            <a:off x="3970338" y="0"/>
            <a:ext cx="3038475" cy="465138"/>
          </a:xfrm>
          <a:prstGeom prst="rect">
            <a:avLst/>
          </a:prstGeom>
        </p:spPr>
        <p:txBody>
          <a:bodyPr vert="horz" lIns="92446" tIns="46223" rIns="92446" bIns="46223" rtlCol="0"/>
          <a:lstStyle>
            <a:lvl1pPr algn="r" eaLnBrk="1" hangingPunct="1">
              <a:defRPr sz="1200">
                <a:latin typeface="Arial" pitchFamily="34" charset="0"/>
                <a:ea typeface="+mn-ea"/>
                <a:cs typeface="Arial" pitchFamily="34" charset="0"/>
              </a:defRPr>
            </a:lvl1pPr>
          </a:lstStyle>
          <a:p>
            <a:pPr>
              <a:defRPr/>
            </a:pPr>
            <a:fld id="{76A04F7E-160E-EA43-B82D-06EBE5E639F0}" type="datetimeFigureOut">
              <a:rPr lang="en-US"/>
              <a:pPr>
                <a:defRPr/>
              </a:pPr>
              <a:t>7/16/24</a:t>
            </a:fld>
            <a:endParaRPr lang="en-US"/>
          </a:p>
        </p:txBody>
      </p:sp>
      <p:sp>
        <p:nvSpPr>
          <p:cNvPr id="4" name="Slide Image Placeholder 3"/>
          <p:cNvSpPr>
            <a:spLocks noGrp="1" noRot="1" noChangeAspect="1"/>
          </p:cNvSpPr>
          <p:nvPr>
            <p:ph type="sldImg" idx="2"/>
          </p:nvPr>
        </p:nvSpPr>
        <p:spPr>
          <a:xfrm>
            <a:off x="407988" y="696913"/>
            <a:ext cx="6196012" cy="3486150"/>
          </a:xfrm>
          <a:prstGeom prst="rect">
            <a:avLst/>
          </a:prstGeom>
          <a:noFill/>
          <a:ln w="12700">
            <a:solidFill>
              <a:prstClr val="black"/>
            </a:solidFill>
          </a:ln>
        </p:spPr>
        <p:txBody>
          <a:bodyPr vert="horz" lIns="92446" tIns="46223" rIns="92446" bIns="46223" rtlCol="0" anchor="ctr"/>
          <a:lstStyle/>
          <a:p>
            <a:pPr lvl="0"/>
            <a:endParaRPr lang="en-US" noProof="0"/>
          </a:p>
        </p:txBody>
      </p:sp>
      <p:sp>
        <p:nvSpPr>
          <p:cNvPr id="5" name="Notes Placeholder 4"/>
          <p:cNvSpPr>
            <a:spLocks noGrp="1"/>
          </p:cNvSpPr>
          <p:nvPr>
            <p:ph type="body" sz="quarter" idx="3"/>
          </p:nvPr>
        </p:nvSpPr>
        <p:spPr>
          <a:xfrm>
            <a:off x="701675" y="4416425"/>
            <a:ext cx="5608638" cy="4183063"/>
          </a:xfrm>
          <a:prstGeom prst="rect">
            <a:avLst/>
          </a:prstGeom>
        </p:spPr>
        <p:txBody>
          <a:bodyPr vert="horz" lIns="92446" tIns="46223" rIns="92446" bIns="46223"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829675"/>
            <a:ext cx="3038475" cy="465138"/>
          </a:xfrm>
          <a:prstGeom prst="rect">
            <a:avLst/>
          </a:prstGeom>
        </p:spPr>
        <p:txBody>
          <a:bodyPr vert="horz" lIns="92446" tIns="46223" rIns="92446" bIns="46223" rtlCol="0" anchor="b"/>
          <a:lstStyle>
            <a:lvl1pPr algn="l" eaLnBrk="1" hangingPunct="1">
              <a:defRPr sz="1200">
                <a:latin typeface="Arial" pitchFamily="34" charset="0"/>
                <a:ea typeface="+mn-ea"/>
                <a:cs typeface="Arial" pitchFamily="34" charset="0"/>
              </a:defRPr>
            </a:lvl1pPr>
          </a:lstStyle>
          <a:p>
            <a:pPr>
              <a:defRPr/>
            </a:pPr>
            <a:endParaRPr lang="en-US"/>
          </a:p>
        </p:txBody>
      </p:sp>
      <p:sp>
        <p:nvSpPr>
          <p:cNvPr id="7" name="Slide Number Placeholder 6"/>
          <p:cNvSpPr>
            <a:spLocks noGrp="1"/>
          </p:cNvSpPr>
          <p:nvPr>
            <p:ph type="sldNum" sz="quarter" idx="5"/>
          </p:nvPr>
        </p:nvSpPr>
        <p:spPr>
          <a:xfrm>
            <a:off x="3970338" y="8829675"/>
            <a:ext cx="3038475" cy="465138"/>
          </a:xfrm>
          <a:prstGeom prst="rect">
            <a:avLst/>
          </a:prstGeom>
        </p:spPr>
        <p:txBody>
          <a:bodyPr vert="horz" wrap="square" lIns="92446" tIns="46223" rIns="92446" bIns="46223" numCol="1" anchor="b" anchorCtr="0" compatLnSpc="1">
            <a:prstTxWarp prst="textNoShape">
              <a:avLst/>
            </a:prstTxWarp>
          </a:bodyPr>
          <a:lstStyle>
            <a:lvl1pPr algn="r" eaLnBrk="1" hangingPunct="1">
              <a:defRPr sz="1200">
                <a:latin typeface="Arial" panose="020B0604020202020204" pitchFamily="34" charset="0"/>
                <a:ea typeface="+mn-ea"/>
                <a:cs typeface="Arial" panose="020B0604020202020204" pitchFamily="34" charset="0"/>
              </a:defRPr>
            </a:lvl1pPr>
          </a:lstStyle>
          <a:p>
            <a:pPr>
              <a:defRPr/>
            </a:pPr>
            <a:fld id="{9F8CD21D-46FA-204E-9DED-B89BC2F8B167}" type="slidenum">
              <a:rPr lang="en-US" altLang="en-US"/>
              <a:pPr>
                <a:defRPr/>
              </a:pPr>
              <a:t>‹#›</a:t>
            </a:fld>
            <a:endParaRPr lang="en-US" altLang="en-US"/>
          </a:p>
        </p:txBody>
      </p:sp>
    </p:spTree>
    <p:extLst>
      <p:ext uri="{BB962C8B-B14F-4D97-AF65-F5344CB8AC3E}">
        <p14:creationId xmlns:p14="http://schemas.microsoft.com/office/powerpoint/2010/main" val="393642750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a:t>In addition</a:t>
            </a:r>
            <a:r>
              <a:rPr lang="en-US" baseline="0" dirty="0"/>
              <a:t> to RNA, we can profile many other cellular molecules. DNA- genome, epigenome- chromatin accessibility, methylation. Protein- mass cytometry. One particularly important advance is being able to make multiple different measurements on a single cell. Establish causality between RNA + protein or epigenome + RNA.</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8CD21D-46FA-204E-9DED-B89BC2F8B167}"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alt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190272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“Effectively, we treat the data sets as multiple</a:t>
            </a:r>
            <a:r>
              <a:rPr lang="en-US" baseline="0" dirty="0"/>
              <a:t> </a:t>
            </a:r>
            <a:r>
              <a:rPr lang="en-US" dirty="0"/>
              <a:t>measurements of a gene–gene covariance structure, and search for patterns that are common to the data sets.”</a:t>
            </a:r>
          </a:p>
          <a:p>
            <a:r>
              <a:rPr lang="en-US"/>
              <a:t>Wikipedia</a:t>
            </a:r>
            <a:r>
              <a:rPr lang="en-US" dirty="0"/>
              <a:t>: “dynamic time warping (DTW) is one of the algorithms for measuring similarity between two temporal sequences”</a:t>
            </a:r>
          </a:p>
        </p:txBody>
      </p:sp>
      <p:sp>
        <p:nvSpPr>
          <p:cNvPr id="4" name="Slide Number Placeholder 3"/>
          <p:cNvSpPr>
            <a:spLocks noGrp="1"/>
          </p:cNvSpPr>
          <p:nvPr>
            <p:ph type="sldNum" sz="quarter" idx="10"/>
          </p:nvPr>
        </p:nvSpPr>
        <p:spPr/>
        <p:txBody>
          <a:bodyPr/>
          <a:lstStyle/>
          <a:p>
            <a:fld id="{F818B1B5-C28F-F642-813D-B6EC371129A9}" type="slidenum">
              <a:rPr lang="en-US" smtClean="0"/>
              <a:t>16</a:t>
            </a:fld>
            <a:endParaRPr lang="en-US"/>
          </a:p>
        </p:txBody>
      </p:sp>
    </p:spTree>
    <p:extLst>
      <p:ext uri="{BB962C8B-B14F-4D97-AF65-F5344CB8AC3E}">
        <p14:creationId xmlns:p14="http://schemas.microsoft.com/office/powerpoint/2010/main" val="8015457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a:t>To overcome this, we first jointly reduce the dimensionality of both datasets using </a:t>
            </a:r>
            <a:r>
              <a:rPr lang="en-US" dirty="0" err="1"/>
              <a:t>diagonalized</a:t>
            </a:r>
            <a:r>
              <a:rPr lang="en-US" dirty="0"/>
              <a:t> canonical correlation analysis (CCA), then apply L2-normalization to the canonical correlation</a:t>
            </a:r>
            <a:r>
              <a:rPr lang="en-US" baseline="0" dirty="0"/>
              <a:t> </a:t>
            </a:r>
            <a:r>
              <a:rPr lang="en-US" dirty="0"/>
              <a:t>vectors (Figure </a:t>
            </a:r>
            <a:r>
              <a:rPr lang="en-US" dirty="0">
                <a:solidFill>
                  <a:srgbClr val="0433FF"/>
                </a:solidFill>
              </a:rPr>
              <a:t>1</a:t>
            </a:r>
            <a:r>
              <a:rPr lang="en-US" dirty="0"/>
              <a:t>A,B). We next search for MNNs in this shared low-dimensional representation. </a:t>
            </a:r>
          </a:p>
          <a:p>
            <a:endParaRPr lang="en-US" dirty="0"/>
          </a:p>
          <a:p>
            <a:r>
              <a:rPr lang="en-US" sz="1200" kern="1200" dirty="0">
                <a:solidFill>
                  <a:schemeClr val="tx1"/>
                </a:solidFill>
                <a:effectLst/>
                <a:latin typeface="+mn-lt"/>
                <a:ea typeface="+mn-ea"/>
                <a:cs typeface="+mn-cs"/>
              </a:rPr>
              <a:t>each anchor pair was assigned a score based on the shared overlap</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of mutual neighborhoods for the two cells in a pair (Figure 1 D; Methods). High-scoring correspondences therefore reflect</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cases where many similar cells in one dataset are predicted to correspond to the same group of similar cells in a second</a:t>
            </a:r>
          </a:p>
          <a:p>
            <a:r>
              <a:rPr lang="en-US" sz="1200" kern="1200" dirty="0">
                <a:solidFill>
                  <a:schemeClr val="tx1"/>
                </a:solidFill>
                <a:effectLst/>
                <a:latin typeface="+mn-lt"/>
                <a:ea typeface="+mn-ea"/>
                <a:cs typeface="+mn-cs"/>
              </a:rPr>
              <a:t>dataset, reflecting increased robustness in the association between the anchor cells.</a:t>
            </a:r>
          </a:p>
          <a:p>
            <a:endParaRPr lang="en-US" dirty="0"/>
          </a:p>
          <a:p>
            <a:r>
              <a:rPr lang="en-US" sz="1200" kern="1200" dirty="0">
                <a:solidFill>
                  <a:schemeClr val="tx1"/>
                </a:solidFill>
                <a:effectLst/>
                <a:latin typeface="+mn-lt"/>
                <a:ea typeface="+mn-ea"/>
                <a:cs typeface="+mn-cs"/>
              </a:rPr>
              <a:t>Therefore, for each cell in the query dataset, we aim to apply a transformation (correction vector) that represents a weighted</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average across multiple batch vectors. These weights are determined by two components: a cell similarity score, computed</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individually for each cell in the dataset, and the anchor score, computed once for each anchor. The cell similarity score is</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defined by the distance between each query cell and its k nearest anchors in principal component space (Methods), prioritizing</a:t>
            </a:r>
          </a:p>
          <a:p>
            <a:r>
              <a:rPr lang="en-US" sz="1200" kern="1200" dirty="0">
                <a:solidFill>
                  <a:schemeClr val="tx1"/>
                </a:solidFill>
                <a:effectLst/>
                <a:latin typeface="+mn-lt"/>
                <a:ea typeface="+mn-ea"/>
                <a:cs typeface="+mn-cs"/>
              </a:rPr>
              <a:t>anchors representing a similar biological state.</a:t>
            </a:r>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pPr>
              <a:defRPr/>
            </a:pPr>
            <a:fld id="{9F8CD21D-46FA-204E-9DED-B89BC2F8B167}" type="slidenum">
              <a:rPr lang="en-US" altLang="en-US" smtClean="0"/>
              <a:pPr>
                <a:defRPr/>
              </a:pPr>
              <a:t>17</a:t>
            </a:fld>
            <a:endParaRPr lang="en-US" altLang="en-US"/>
          </a:p>
        </p:txBody>
      </p:sp>
    </p:spTree>
    <p:extLst>
      <p:ext uri="{BB962C8B-B14F-4D97-AF65-F5344CB8AC3E}">
        <p14:creationId xmlns:p14="http://schemas.microsoft.com/office/powerpoint/2010/main" val="30464012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10f04a2e8b6_0_70: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chemeClr val="dk1"/>
                </a:solidFill>
              </a:rPr>
              <a:t>David</a:t>
            </a:r>
            <a:endParaRPr/>
          </a:p>
        </p:txBody>
      </p:sp>
      <p:sp>
        <p:nvSpPr>
          <p:cNvPr id="137" name="Google Shape;137;g10f04a2e8b6_0_7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10f30437e83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10f30437e83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Sergio</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10f30437e8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g10f30437e8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Sergio</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10f30437e83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10f30437e83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Sergio</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10f30437e83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10f30437e83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10f30437e83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10f30437e83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10f30437e83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10f30437e83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10f30437e83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10f30437e83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Given a gene expression matrix with batch annotations as input, scVI learns a nonlinear embedding of the cells that can be used for multiple analysis tasks. a, The neural networks used to compute the embedding and the distribution of gene expression. NN, neural network. fw and fh are functional representation</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a:t>In addition</a:t>
            </a:r>
            <a:r>
              <a:rPr lang="en-US" baseline="0" dirty="0"/>
              <a:t> to RNA, we can profile many other cellular molecules. DNA- genome, epigenome- chromatin accessibility, methylation. Protein- mass cytometry. One particularly important advance is being able to make multiple different measurements on a single cell. Establish causality between RNA + protein or epigenome + RNA.</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8CD21D-46FA-204E-9DED-B89BC2F8B167}"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alt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5688124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10f30437e83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10f30437e83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Given a gene expression matrix with batch annotations as input, scVI learns a nonlinear embedding of the cells that can be used for multiple analysis tasks. a, The neural networks used to compute the embedding and the distribution of gene expression. NN, neural network. fw and fh are functional representation</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10f30437e83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10f30437e83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2948512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10f04a2e8b6_0_20: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chemeClr val="dk1"/>
                </a:solidFill>
              </a:rPr>
              <a:t>David</a:t>
            </a:r>
            <a:endParaRPr/>
          </a:p>
        </p:txBody>
      </p:sp>
      <p:sp>
        <p:nvSpPr>
          <p:cNvPr id="89" name="Google Shape;89;g10f04a2e8b6_0_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4306328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10f04a2e8b6_0_37: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chemeClr val="dk1"/>
                </a:solidFill>
              </a:rPr>
              <a:t>David</a:t>
            </a:r>
            <a:endParaRPr/>
          </a:p>
        </p:txBody>
      </p:sp>
      <p:sp>
        <p:nvSpPr>
          <p:cNvPr id="105" name="Google Shape;105;g10f04a2e8b6_0_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9231916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10f30437e83_0_1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10f30437e83_0_1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1949310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10f30437e83_0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10f30437e83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27914274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7988" y="696913"/>
            <a:ext cx="6196012" cy="3486150"/>
          </a:xfrm>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dirty="0" err="1"/>
              <a:t>kBET</a:t>
            </a:r>
            <a:r>
              <a:rPr lang="en-US" sz="1200" dirty="0"/>
              <a:t> </a:t>
            </a:r>
            <a:r>
              <a:rPr lang="mr-IN" sz="1200" dirty="0"/>
              <a:t>–</a:t>
            </a:r>
            <a:r>
              <a:rPr lang="en-US" sz="1200" dirty="0"/>
              <a:t> is local batch label distribution sufficiently similar to the global batch label</a:t>
            </a:r>
          </a:p>
          <a:p>
            <a:endParaRPr lang="en-US" dirty="0"/>
          </a:p>
        </p:txBody>
      </p:sp>
      <p:sp>
        <p:nvSpPr>
          <p:cNvPr id="4" name="Slide Number Placeholder 3"/>
          <p:cNvSpPr>
            <a:spLocks noGrp="1"/>
          </p:cNvSpPr>
          <p:nvPr>
            <p:ph type="sldNum" sz="quarter" idx="10"/>
          </p:nvPr>
        </p:nvSpPr>
        <p:spPr/>
        <p:txBody>
          <a:bodyPr/>
          <a:lstStyle/>
          <a:p>
            <a:pPr>
              <a:defRPr/>
            </a:pPr>
            <a:fld id="{9F8CD21D-46FA-204E-9DED-B89BC2F8B167}" type="slidenum">
              <a:rPr lang="en-US" altLang="en-US" smtClean="0"/>
              <a:pPr>
                <a:defRPr/>
              </a:pPr>
              <a:t>38</a:t>
            </a:fld>
            <a:endParaRPr lang="en-US" altLang="en-US"/>
          </a:p>
        </p:txBody>
      </p:sp>
    </p:spTree>
    <p:extLst>
      <p:ext uri="{BB962C8B-B14F-4D97-AF65-F5344CB8AC3E}">
        <p14:creationId xmlns:p14="http://schemas.microsoft.com/office/powerpoint/2010/main" val="4981904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a:t>In addition</a:t>
            </a:r>
            <a:r>
              <a:rPr lang="en-US" baseline="0" dirty="0"/>
              <a:t> to RNA, we can profile many other cellular molecules. DNA- genome, epigenome- chromatin accessibility, methylation. Protein- mass cytometry. One particularly important advance is being able to make multiple different measurements on a single cell. Establish causality between RNA + protein or epigenome + RNA.</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8CD21D-46FA-204E-9DED-B89BC2F8B167}"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alt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708752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7988" y="696913"/>
            <a:ext cx="6196012"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8CD21D-46FA-204E-9DED-B89BC2F8B167}"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alt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587553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7988" y="696913"/>
            <a:ext cx="6196012" cy="3486150"/>
          </a:xfrm>
        </p:spPr>
      </p:sp>
      <p:sp>
        <p:nvSpPr>
          <p:cNvPr id="3" name="Notes Placeholder 2"/>
          <p:cNvSpPr>
            <a:spLocks noGrp="1"/>
          </p:cNvSpPr>
          <p:nvPr>
            <p:ph type="body" idx="1"/>
          </p:nvPr>
        </p:nvSpPr>
        <p:spPr/>
        <p:txBody>
          <a:bodyPr/>
          <a:lstStyle/>
          <a:p>
            <a:r>
              <a:rPr lang="en-US" dirty="0" err="1"/>
              <a:t>Github</a:t>
            </a:r>
            <a:r>
              <a:rPr lang="en-US" dirty="0"/>
              <a:t> site</a:t>
            </a:r>
          </a:p>
          <a:p>
            <a:r>
              <a:rPr lang="en-US" dirty="0" err="1"/>
              <a:t>Bookdown</a:t>
            </a:r>
            <a:r>
              <a:rPr lang="en-US" dirty="0"/>
              <a:t> course site with</a:t>
            </a:r>
            <a:r>
              <a:rPr lang="en-US" baseline="0" dirty="0"/>
              <a:t> labs</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8CD21D-46FA-204E-9DED-B89BC2F8B167}"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alt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874252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a:t>In addition</a:t>
            </a:r>
            <a:r>
              <a:rPr lang="en-US" baseline="0" dirty="0"/>
              <a:t> to RNA, we can profile many other cellular molecules. DNA- genome, epigenome- chromatin accessibility, methylation. Protein- mass cytometry. One particularly important advance is being able to make multiple different measurements on a single cell. Establish causality between RNA + protein or epigenome + RNA.</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8CD21D-46FA-204E-9DED-B89BC2F8B167}"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alt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722011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10f04a2e8b6_0_87: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chemeClr val="dk1"/>
                </a:solidFill>
              </a:rPr>
              <a:t>David</a:t>
            </a:r>
            <a:endParaRPr/>
          </a:p>
        </p:txBody>
      </p:sp>
      <p:sp>
        <p:nvSpPr>
          <p:cNvPr id="154" name="Google Shape;154;g10f04a2e8b6_0_8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274752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Ultimately,</a:t>
            </a:r>
            <a:r>
              <a:rPr lang="en-US" baseline="0" dirty="0"/>
              <a:t> we want to do joint analyses of many samples from within same tissue or across different tissues. </a:t>
            </a:r>
            <a:r>
              <a:rPr lang="en-US" dirty="0"/>
              <a:t>Combining samples increases our power in many analyses, but requires performing batch corrections. </a:t>
            </a:r>
            <a:r>
              <a:rPr lang="en-US" baseline="0" dirty="0"/>
              <a:t>As we can see, nuclei clusters are largely driven by which individual they came from, even though we know that different samples have a common set of cell types.</a:t>
            </a:r>
            <a:endParaRPr lang="en-US" dirty="0"/>
          </a:p>
        </p:txBody>
      </p:sp>
      <p:sp>
        <p:nvSpPr>
          <p:cNvPr id="4" name="Slide Number Placeholder 3"/>
          <p:cNvSpPr>
            <a:spLocks noGrp="1"/>
          </p:cNvSpPr>
          <p:nvPr>
            <p:ph type="sldNum" sz="quarter" idx="10"/>
          </p:nvPr>
        </p:nvSpPr>
        <p:spPr/>
        <p:txBody>
          <a:bodyPr/>
          <a:lstStyle/>
          <a:p>
            <a:fld id="{B4DEBCDE-425B-5E49-8B30-D8140DD45CA6}" type="slidenum">
              <a:rPr lang="en-US" smtClean="0"/>
              <a:t>13</a:t>
            </a:fld>
            <a:endParaRPr lang="en-US"/>
          </a:p>
        </p:txBody>
      </p:sp>
    </p:spTree>
    <p:extLst>
      <p:ext uri="{BB962C8B-B14F-4D97-AF65-F5344CB8AC3E}">
        <p14:creationId xmlns:p14="http://schemas.microsoft.com/office/powerpoint/2010/main" val="20866961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10f04a2e8b6_0_61: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chemeClr val="dk1"/>
                </a:solidFill>
              </a:rPr>
              <a:t>David</a:t>
            </a:r>
            <a:endParaRPr/>
          </a:p>
        </p:txBody>
      </p:sp>
      <p:sp>
        <p:nvSpPr>
          <p:cNvPr id="128" name="Google Shape;128;g10f04a2e8b6_0_6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32"/>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pPr>
              <a:defRPr/>
            </a:pPr>
            <a:fld id="{D01DA1AC-0B7C-8F41-B57C-0E3C25597A96}" type="datetimeFigureOut">
              <a:rPr lang="en-US"/>
              <a:pPr>
                <a:defRPr/>
              </a:pPr>
              <a:t>7/16/24</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1E60AE24-4CEE-8240-A45E-A19F5419B813}" type="slidenum">
              <a:rPr lang="en-US" altLang="en-US"/>
              <a:pPr>
                <a:defRPr/>
              </a:pPr>
              <a:t>‹#›</a:t>
            </a:fld>
            <a:endParaRPr lang="en-US" altLang="en-US"/>
          </a:p>
        </p:txBody>
      </p:sp>
    </p:spTree>
    <p:extLst>
      <p:ext uri="{BB962C8B-B14F-4D97-AF65-F5344CB8AC3E}">
        <p14:creationId xmlns:p14="http://schemas.microsoft.com/office/powerpoint/2010/main" val="3748729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91C03FAB-BA6E-384A-BFB5-E45474661F31}" type="datetimeFigureOut">
              <a:rPr lang="en-US"/>
              <a:pPr>
                <a:defRPr/>
              </a:pPr>
              <a:t>7/16/24</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E3167370-CD77-3446-9DCE-9B52BD8130C1}" type="slidenum">
              <a:rPr lang="en-US" altLang="en-US"/>
              <a:pPr>
                <a:defRPr/>
              </a:pPr>
              <a:t>‹#›</a:t>
            </a:fld>
            <a:endParaRPr lang="en-US" altLang="en-US"/>
          </a:p>
        </p:txBody>
      </p:sp>
    </p:spTree>
    <p:extLst>
      <p:ext uri="{BB962C8B-B14F-4D97-AF65-F5344CB8AC3E}">
        <p14:creationId xmlns:p14="http://schemas.microsoft.com/office/powerpoint/2010/main" val="10022314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5"/>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45"/>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C73AFC7E-AD9B-8643-AE87-C3DED4835B86}" type="datetimeFigureOut">
              <a:rPr lang="en-US"/>
              <a:pPr>
                <a:defRPr/>
              </a:pPr>
              <a:t>7/16/24</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4B56E137-101E-A54D-8965-2A638D05CA5D}" type="slidenum">
              <a:rPr lang="en-US" altLang="en-US"/>
              <a:pPr>
                <a:defRPr/>
              </a:pPr>
              <a:t>‹#›</a:t>
            </a:fld>
            <a:endParaRPr lang="en-US" altLang="en-US"/>
          </a:p>
        </p:txBody>
      </p:sp>
    </p:spTree>
    <p:extLst>
      <p:ext uri="{BB962C8B-B14F-4D97-AF65-F5344CB8AC3E}">
        <p14:creationId xmlns:p14="http://schemas.microsoft.com/office/powerpoint/2010/main" val="178916529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Default">
    <p:spTree>
      <p:nvGrpSpPr>
        <p:cNvPr id="1" name=""/>
        <p:cNvGrpSpPr/>
        <p:nvPr/>
      </p:nvGrpSpPr>
      <p:grpSpPr>
        <a:xfrm>
          <a:off x="0" y="0"/>
          <a:ext cx="0" cy="0"/>
          <a:chOff x="0" y="0"/>
          <a:chExt cx="0" cy="0"/>
        </a:xfrm>
      </p:grpSpPr>
      <p:sp>
        <p:nvSpPr>
          <p:cNvPr id="212" name="Slide Number"/>
          <p:cNvSpPr txBox="1">
            <a:spLocks noGrp="1"/>
          </p:cNvSpPr>
          <p:nvPr>
            <p:ph type="sldNum" sz="quarter" idx="2"/>
          </p:nvPr>
        </p:nvSpPr>
        <p:spPr>
          <a:xfrm>
            <a:off x="9843398" y="6354250"/>
            <a:ext cx="367403" cy="369326"/>
          </a:xfrm>
          <a:prstGeom prst="rect">
            <a:avLst/>
          </a:prstGeom>
        </p:spPr>
        <p:txBody>
          <a:bodyPr/>
          <a:lstStyle>
            <a:lvl1pPr>
              <a:defRPr>
                <a:solidFill>
                  <a:srgbClr val="898989"/>
                </a:solidFill>
              </a:defRPr>
            </a:lvl1pPr>
          </a:lstStyle>
          <a:p>
            <a:fld id="{86CB4B4D-7CA3-9044-876B-883B54F8677D}" type="slidenum">
              <a:rPr/>
              <a:pPr/>
              <a:t>‹#›</a:t>
            </a:fld>
            <a:endParaRPr/>
          </a:p>
        </p:txBody>
      </p:sp>
    </p:spTree>
    <p:extLst>
      <p:ext uri="{BB962C8B-B14F-4D97-AF65-F5344CB8AC3E}">
        <p14:creationId xmlns:p14="http://schemas.microsoft.com/office/powerpoint/2010/main" val="81399826"/>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397" name="Title Text"/>
          <p:cNvSpPr txBox="1">
            <a:spLocks noGrp="1"/>
          </p:cNvSpPr>
          <p:nvPr>
            <p:ph type="title"/>
          </p:nvPr>
        </p:nvSpPr>
        <p:spPr>
          <a:xfrm>
            <a:off x="2193727" y="312539"/>
            <a:ext cx="7804547" cy="1518047"/>
          </a:xfrm>
          <a:prstGeom prst="rect">
            <a:avLst/>
          </a:prstGeom>
        </p:spPr>
        <p:txBody>
          <a:bodyPr lIns="71437" tIns="71437" rIns="71437" bIns="71437"/>
          <a:lstStyle>
            <a:lvl1pPr algn="ctr" defTabSz="410766">
              <a:lnSpc>
                <a:spcPct val="100000"/>
              </a:lnSpc>
              <a:defRPr sz="5600">
                <a:latin typeface="+mj-lt"/>
                <a:ea typeface="+mj-ea"/>
                <a:cs typeface="+mj-cs"/>
                <a:sym typeface="Helvetica Light"/>
              </a:defRPr>
            </a:lvl1pPr>
          </a:lstStyle>
          <a:p>
            <a:r>
              <a:t>Title Text</a:t>
            </a:r>
          </a:p>
        </p:txBody>
      </p:sp>
      <p:sp>
        <p:nvSpPr>
          <p:cNvPr id="398" name="Body Level One…"/>
          <p:cNvSpPr txBox="1">
            <a:spLocks noGrp="1"/>
          </p:cNvSpPr>
          <p:nvPr>
            <p:ph type="body" idx="1"/>
          </p:nvPr>
        </p:nvSpPr>
        <p:spPr>
          <a:xfrm>
            <a:off x="2193727" y="1830586"/>
            <a:ext cx="7804547" cy="4420196"/>
          </a:xfrm>
          <a:prstGeom prst="rect">
            <a:avLst/>
          </a:prstGeom>
        </p:spPr>
        <p:txBody>
          <a:bodyPr lIns="71437" tIns="71437" rIns="71437" bIns="71437" anchor="ctr"/>
          <a:lstStyle>
            <a:lvl1pPr marL="308681" indent="-308681" defTabSz="410766">
              <a:lnSpc>
                <a:spcPct val="100000"/>
              </a:lnSpc>
              <a:spcBef>
                <a:spcPts val="2950"/>
              </a:spcBef>
              <a:buSzPct val="75000"/>
              <a:buFontTx/>
              <a:defRPr sz="2500">
                <a:latin typeface="+mj-lt"/>
                <a:ea typeface="+mj-ea"/>
                <a:cs typeface="+mj-cs"/>
                <a:sym typeface="Helvetica Light"/>
              </a:defRPr>
            </a:lvl1pPr>
            <a:lvl2pPr marL="530931" indent="-308681" defTabSz="410766">
              <a:lnSpc>
                <a:spcPct val="100000"/>
              </a:lnSpc>
              <a:spcBef>
                <a:spcPts val="2950"/>
              </a:spcBef>
              <a:buSzPct val="75000"/>
              <a:buFontTx/>
              <a:defRPr sz="2500">
                <a:latin typeface="+mj-lt"/>
                <a:ea typeface="+mj-ea"/>
                <a:cs typeface="+mj-cs"/>
                <a:sym typeface="Helvetica Light"/>
              </a:defRPr>
            </a:lvl2pPr>
            <a:lvl3pPr marL="753181" indent="-308681" defTabSz="410766">
              <a:lnSpc>
                <a:spcPct val="100000"/>
              </a:lnSpc>
              <a:spcBef>
                <a:spcPts val="2950"/>
              </a:spcBef>
              <a:buSzPct val="75000"/>
              <a:buFontTx/>
              <a:defRPr sz="2500">
                <a:latin typeface="+mj-lt"/>
                <a:ea typeface="+mj-ea"/>
                <a:cs typeface="+mj-cs"/>
                <a:sym typeface="Helvetica Light"/>
              </a:defRPr>
            </a:lvl3pPr>
            <a:lvl4pPr marL="975431" indent="-308681" defTabSz="410766">
              <a:lnSpc>
                <a:spcPct val="100000"/>
              </a:lnSpc>
              <a:spcBef>
                <a:spcPts val="2950"/>
              </a:spcBef>
              <a:buSzPct val="75000"/>
              <a:buFontTx/>
              <a:defRPr sz="2500">
                <a:latin typeface="+mj-lt"/>
                <a:ea typeface="+mj-ea"/>
                <a:cs typeface="+mj-cs"/>
                <a:sym typeface="Helvetica Light"/>
              </a:defRPr>
            </a:lvl4pPr>
            <a:lvl5pPr marL="1197681" indent="-308681" defTabSz="410766">
              <a:lnSpc>
                <a:spcPct val="100000"/>
              </a:lnSpc>
              <a:spcBef>
                <a:spcPts val="2950"/>
              </a:spcBef>
              <a:buSzPct val="75000"/>
              <a:buFontTx/>
              <a:defRPr sz="2500">
                <a:latin typeface="+mj-lt"/>
                <a:ea typeface="+mj-ea"/>
                <a:cs typeface="+mj-cs"/>
                <a:sym typeface="Helvetica Light"/>
              </a:defRPr>
            </a:lvl5pPr>
          </a:lstStyle>
          <a:p>
            <a:r>
              <a:t>Body Level One</a:t>
            </a:r>
          </a:p>
          <a:p>
            <a:pPr lvl="1"/>
            <a:r>
              <a:t>Body Level Two</a:t>
            </a:r>
          </a:p>
          <a:p>
            <a:pPr lvl="2"/>
            <a:r>
              <a:t>Body Level Three</a:t>
            </a:r>
          </a:p>
          <a:p>
            <a:pPr lvl="3"/>
            <a:r>
              <a:t>Body Level Four</a:t>
            </a:r>
          </a:p>
          <a:p>
            <a:pPr lvl="4"/>
            <a:r>
              <a:t>Body Level Five</a:t>
            </a:r>
          </a:p>
        </p:txBody>
      </p:sp>
      <p:sp>
        <p:nvSpPr>
          <p:cNvPr id="399" name="Slide Number"/>
          <p:cNvSpPr txBox="1">
            <a:spLocks noGrp="1"/>
          </p:cNvSpPr>
          <p:nvPr>
            <p:ph type="sldNum" sz="quarter" idx="2"/>
          </p:nvPr>
        </p:nvSpPr>
        <p:spPr>
          <a:xfrm>
            <a:off x="5917610" y="6505277"/>
            <a:ext cx="347851" cy="328935"/>
          </a:xfrm>
          <a:prstGeom prst="rect">
            <a:avLst/>
          </a:prstGeom>
        </p:spPr>
        <p:txBody>
          <a:bodyPr lIns="71437" tIns="71437" rIns="71437" bIns="71437" anchor="t"/>
          <a:lstStyle>
            <a:lvl1pPr algn="ctr" defTabSz="410766">
              <a:defRPr>
                <a:solidFill>
                  <a:srgbClr val="000000"/>
                </a:solidFill>
                <a:latin typeface="+mj-lt"/>
                <a:ea typeface="+mj-ea"/>
                <a:cs typeface="+mj-cs"/>
                <a:sym typeface="Helvetica Light"/>
              </a:defRPr>
            </a:lvl1pPr>
          </a:lstStyle>
          <a:p>
            <a:fld id="{86CB4B4D-7CA3-9044-876B-883B54F8677D}" type="slidenum">
              <a:rPr/>
              <a:pPr/>
              <a:t>‹#›</a:t>
            </a:fld>
            <a:endParaRPr/>
          </a:p>
        </p:txBody>
      </p:sp>
    </p:spTree>
    <p:extLst>
      <p:ext uri="{BB962C8B-B14F-4D97-AF65-F5344CB8AC3E}">
        <p14:creationId xmlns:p14="http://schemas.microsoft.com/office/powerpoint/2010/main" val="1202483554"/>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ontent slide option 1">
  <p:cSld name="1_Content slide option 1">
    <p:spTree>
      <p:nvGrpSpPr>
        <p:cNvPr id="1" name="Shape 58"/>
        <p:cNvGrpSpPr/>
        <p:nvPr/>
      </p:nvGrpSpPr>
      <p:grpSpPr>
        <a:xfrm>
          <a:off x="0" y="0"/>
          <a:ext cx="0" cy="0"/>
          <a:chOff x="0" y="0"/>
          <a:chExt cx="0" cy="0"/>
        </a:xfrm>
      </p:grpSpPr>
      <p:pic>
        <p:nvPicPr>
          <p:cNvPr id="59" name="Google Shape;59;p14" descr="emergence_ppt.jpg"/>
          <p:cNvPicPr preferRelativeResize="0"/>
          <p:nvPr/>
        </p:nvPicPr>
        <p:blipFill rotWithShape="1">
          <a:blip r:embed="rId2">
            <a:alphaModFix amt="70000"/>
          </a:blip>
          <a:srcRect/>
          <a:stretch/>
        </p:blipFill>
        <p:spPr>
          <a:xfrm>
            <a:off x="0" y="1"/>
            <a:ext cx="12192003" cy="6858001"/>
          </a:xfrm>
          <a:prstGeom prst="rect">
            <a:avLst/>
          </a:prstGeom>
          <a:noFill/>
          <a:ln>
            <a:noFill/>
          </a:ln>
          <a:effectLst>
            <a:outerShdw sx="1000" sy="1000" algn="ctr" rotWithShape="0">
              <a:srgbClr val="000000"/>
            </a:outerShdw>
          </a:effectLst>
        </p:spPr>
      </p:pic>
      <p:sp>
        <p:nvSpPr>
          <p:cNvPr id="60" name="Google Shape;60;p14"/>
          <p:cNvSpPr txBox="1">
            <a:spLocks noGrp="1"/>
          </p:cNvSpPr>
          <p:nvPr>
            <p:ph type="title"/>
          </p:nvPr>
        </p:nvSpPr>
        <p:spPr>
          <a:xfrm>
            <a:off x="0" y="180623"/>
            <a:ext cx="12192000" cy="733600"/>
          </a:xfrm>
          <a:prstGeom prst="rect">
            <a:avLst/>
          </a:prstGeom>
          <a:noFill/>
          <a:ln>
            <a:noFill/>
          </a:ln>
        </p:spPr>
        <p:txBody>
          <a:bodyPr spcFirstLastPara="1" wrap="square" lIns="91425" tIns="45700" rIns="91425" bIns="45700" anchor="ctr" anchorCtr="0">
            <a:normAutofit/>
          </a:bodyPr>
          <a:lstStyle>
            <a:lvl1pPr lvl="0" algn="ctr" rtl="0">
              <a:spcBef>
                <a:spcPts val="0"/>
              </a:spcBef>
              <a:spcAft>
                <a:spcPts val="0"/>
              </a:spcAft>
              <a:buClr>
                <a:srgbClr val="133C68"/>
              </a:buClr>
              <a:buSzPts val="2000"/>
              <a:buFont typeface="Avenir"/>
              <a:buNone/>
              <a:defRPr sz="2667"/>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1" name="Google Shape;61;p14"/>
          <p:cNvSpPr txBox="1">
            <a:spLocks noGrp="1"/>
          </p:cNvSpPr>
          <p:nvPr>
            <p:ph type="body" idx="1"/>
          </p:nvPr>
        </p:nvSpPr>
        <p:spPr>
          <a:xfrm>
            <a:off x="609604" y="914400"/>
            <a:ext cx="10972800" cy="5442000"/>
          </a:xfrm>
          <a:prstGeom prst="rect">
            <a:avLst/>
          </a:prstGeom>
          <a:noFill/>
          <a:ln>
            <a:noFill/>
          </a:ln>
        </p:spPr>
        <p:txBody>
          <a:bodyPr spcFirstLastPara="1" wrap="square" lIns="91425" tIns="45700" rIns="91425" bIns="45700" anchor="t" anchorCtr="0">
            <a:normAutofit/>
          </a:bodyPr>
          <a:lstStyle>
            <a:lvl1pPr marL="609585" lvl="0" indent="-457189" algn="l" rtl="0">
              <a:lnSpc>
                <a:spcPct val="100000"/>
              </a:lnSpc>
              <a:spcBef>
                <a:spcPts val="480"/>
              </a:spcBef>
              <a:spcAft>
                <a:spcPts val="0"/>
              </a:spcAft>
              <a:buClr>
                <a:srgbClr val="133C68"/>
              </a:buClr>
              <a:buSzPts val="1800"/>
              <a:buFont typeface="Arial"/>
              <a:buChar char="•"/>
              <a:defRPr sz="2400">
                <a:solidFill>
                  <a:srgbClr val="133C68"/>
                </a:solidFill>
              </a:defRPr>
            </a:lvl1pPr>
            <a:lvl2pPr marL="1219170" lvl="1" indent="-304792" algn="l" rtl="0">
              <a:spcBef>
                <a:spcPts val="1600"/>
              </a:spcBef>
              <a:spcAft>
                <a:spcPts val="0"/>
              </a:spcAft>
              <a:buClr>
                <a:srgbClr val="888888"/>
              </a:buClr>
              <a:buSzPts val="1800"/>
              <a:buNone/>
              <a:defRPr sz="2400">
                <a:solidFill>
                  <a:srgbClr val="888888"/>
                </a:solidFill>
              </a:defRPr>
            </a:lvl2pPr>
            <a:lvl3pPr marL="1828754" lvl="2" indent="-304792" algn="l" rtl="0">
              <a:spcBef>
                <a:spcPts val="1600"/>
              </a:spcBef>
              <a:spcAft>
                <a:spcPts val="0"/>
              </a:spcAft>
              <a:buClr>
                <a:srgbClr val="888888"/>
              </a:buClr>
              <a:buSzPts val="1600"/>
              <a:buNone/>
              <a:defRPr sz="2133">
                <a:solidFill>
                  <a:srgbClr val="888888"/>
                </a:solidFill>
              </a:defRPr>
            </a:lvl3pPr>
            <a:lvl4pPr marL="2438339" lvl="3" indent="-304792" algn="l" rtl="0">
              <a:spcBef>
                <a:spcPts val="1600"/>
              </a:spcBef>
              <a:spcAft>
                <a:spcPts val="0"/>
              </a:spcAft>
              <a:buClr>
                <a:srgbClr val="888888"/>
              </a:buClr>
              <a:buSzPts val="1400"/>
              <a:buNone/>
              <a:defRPr sz="1867">
                <a:solidFill>
                  <a:srgbClr val="888888"/>
                </a:solidFill>
              </a:defRPr>
            </a:lvl4pPr>
            <a:lvl5pPr marL="3047924" lvl="4" indent="-304792" algn="l" rtl="0">
              <a:spcBef>
                <a:spcPts val="1600"/>
              </a:spcBef>
              <a:spcAft>
                <a:spcPts val="0"/>
              </a:spcAft>
              <a:buClr>
                <a:srgbClr val="888888"/>
              </a:buClr>
              <a:buSzPts val="1400"/>
              <a:buNone/>
              <a:defRPr sz="1867">
                <a:solidFill>
                  <a:srgbClr val="888888"/>
                </a:solidFill>
              </a:defRPr>
            </a:lvl5pPr>
            <a:lvl6pPr marL="3657509" lvl="5" indent="-304792" algn="l" rtl="0">
              <a:spcBef>
                <a:spcPts val="1600"/>
              </a:spcBef>
              <a:spcAft>
                <a:spcPts val="0"/>
              </a:spcAft>
              <a:buClr>
                <a:srgbClr val="888888"/>
              </a:buClr>
              <a:buSzPts val="1400"/>
              <a:buNone/>
              <a:defRPr sz="1867">
                <a:solidFill>
                  <a:srgbClr val="888888"/>
                </a:solidFill>
              </a:defRPr>
            </a:lvl6pPr>
            <a:lvl7pPr marL="4267093" lvl="6" indent="-304792" algn="l" rtl="0">
              <a:spcBef>
                <a:spcPts val="1600"/>
              </a:spcBef>
              <a:spcAft>
                <a:spcPts val="0"/>
              </a:spcAft>
              <a:buClr>
                <a:srgbClr val="888888"/>
              </a:buClr>
              <a:buSzPts val="1400"/>
              <a:buNone/>
              <a:defRPr sz="1867">
                <a:solidFill>
                  <a:srgbClr val="888888"/>
                </a:solidFill>
              </a:defRPr>
            </a:lvl7pPr>
            <a:lvl8pPr marL="4876678" lvl="7" indent="-304792" algn="l" rtl="0">
              <a:spcBef>
                <a:spcPts val="1600"/>
              </a:spcBef>
              <a:spcAft>
                <a:spcPts val="0"/>
              </a:spcAft>
              <a:buClr>
                <a:srgbClr val="888888"/>
              </a:buClr>
              <a:buSzPts val="1400"/>
              <a:buNone/>
              <a:defRPr sz="1867">
                <a:solidFill>
                  <a:srgbClr val="888888"/>
                </a:solidFill>
              </a:defRPr>
            </a:lvl8pPr>
            <a:lvl9pPr marL="5486263" lvl="8" indent="-304792" algn="l" rtl="0">
              <a:spcBef>
                <a:spcPts val="1600"/>
              </a:spcBef>
              <a:spcAft>
                <a:spcPts val="1600"/>
              </a:spcAft>
              <a:buClr>
                <a:srgbClr val="888888"/>
              </a:buClr>
              <a:buSzPts val="1400"/>
              <a:buNone/>
              <a:defRPr sz="1867">
                <a:solidFill>
                  <a:srgbClr val="888888"/>
                </a:solidFill>
              </a:defRPr>
            </a:lvl9pPr>
          </a:lstStyle>
          <a:p>
            <a:endParaRPr/>
          </a:p>
        </p:txBody>
      </p:sp>
      <p:sp>
        <p:nvSpPr>
          <p:cNvPr id="62" name="Google Shape;62;p14"/>
          <p:cNvSpPr txBox="1">
            <a:spLocks noGrp="1"/>
          </p:cNvSpPr>
          <p:nvPr>
            <p:ph type="sldNum" idx="12"/>
          </p:nvPr>
        </p:nvSpPr>
        <p:spPr>
          <a:xfrm>
            <a:off x="11313041" y="6356353"/>
            <a:ext cx="675600" cy="365200"/>
          </a:xfrm>
          <a:prstGeom prst="rect">
            <a:avLst/>
          </a:prstGeom>
          <a:noFill/>
          <a:ln>
            <a:noFill/>
          </a:ln>
        </p:spPr>
        <p:txBody>
          <a:bodyPr spcFirstLastPara="1" wrap="square" lIns="91425" tIns="45700" rIns="91425" bIns="45700" anchor="t" anchorCtr="0">
            <a:normAutofit/>
          </a:bodyPr>
          <a:lstStyle>
            <a:lvl1pPr marL="0" marR="0" lvl="0" indent="0" algn="r" rtl="0">
              <a:spcBef>
                <a:spcPts val="0"/>
              </a:spcBef>
              <a:buNone/>
              <a:defRPr sz="1333" b="0" i="0" u="none" strike="noStrike" cap="none">
                <a:solidFill>
                  <a:srgbClr val="133C68"/>
                </a:solidFill>
                <a:latin typeface="Arial"/>
                <a:ea typeface="Arial"/>
                <a:cs typeface="Arial"/>
                <a:sym typeface="Arial"/>
              </a:defRPr>
            </a:lvl1pPr>
            <a:lvl2pPr marL="0" marR="0" lvl="1" indent="0" algn="r" rtl="0">
              <a:spcBef>
                <a:spcPts val="0"/>
              </a:spcBef>
              <a:buNone/>
              <a:defRPr sz="1333" b="0" i="0" u="none" strike="noStrike" cap="none">
                <a:solidFill>
                  <a:srgbClr val="133C68"/>
                </a:solidFill>
                <a:latin typeface="Arial"/>
                <a:ea typeface="Arial"/>
                <a:cs typeface="Arial"/>
                <a:sym typeface="Arial"/>
              </a:defRPr>
            </a:lvl2pPr>
            <a:lvl3pPr marL="0" marR="0" lvl="2" indent="0" algn="r" rtl="0">
              <a:spcBef>
                <a:spcPts val="0"/>
              </a:spcBef>
              <a:buNone/>
              <a:defRPr sz="1333" b="0" i="0" u="none" strike="noStrike" cap="none">
                <a:solidFill>
                  <a:srgbClr val="133C68"/>
                </a:solidFill>
                <a:latin typeface="Arial"/>
                <a:ea typeface="Arial"/>
                <a:cs typeface="Arial"/>
                <a:sym typeface="Arial"/>
              </a:defRPr>
            </a:lvl3pPr>
            <a:lvl4pPr marL="0" marR="0" lvl="3" indent="0" algn="r" rtl="0">
              <a:spcBef>
                <a:spcPts val="0"/>
              </a:spcBef>
              <a:buNone/>
              <a:defRPr sz="1333" b="0" i="0" u="none" strike="noStrike" cap="none">
                <a:solidFill>
                  <a:srgbClr val="133C68"/>
                </a:solidFill>
                <a:latin typeface="Arial"/>
                <a:ea typeface="Arial"/>
                <a:cs typeface="Arial"/>
                <a:sym typeface="Arial"/>
              </a:defRPr>
            </a:lvl4pPr>
            <a:lvl5pPr marL="0" marR="0" lvl="4" indent="0" algn="r" rtl="0">
              <a:spcBef>
                <a:spcPts val="0"/>
              </a:spcBef>
              <a:buNone/>
              <a:defRPr sz="1333" b="0" i="0" u="none" strike="noStrike" cap="none">
                <a:solidFill>
                  <a:srgbClr val="133C68"/>
                </a:solidFill>
                <a:latin typeface="Arial"/>
                <a:ea typeface="Arial"/>
                <a:cs typeface="Arial"/>
                <a:sym typeface="Arial"/>
              </a:defRPr>
            </a:lvl5pPr>
            <a:lvl6pPr marL="0" marR="0" lvl="5" indent="0" algn="r" rtl="0">
              <a:spcBef>
                <a:spcPts val="0"/>
              </a:spcBef>
              <a:buNone/>
              <a:defRPr sz="1333" b="0" i="0" u="none" strike="noStrike" cap="none">
                <a:solidFill>
                  <a:srgbClr val="133C68"/>
                </a:solidFill>
                <a:latin typeface="Arial"/>
                <a:ea typeface="Arial"/>
                <a:cs typeface="Arial"/>
                <a:sym typeface="Arial"/>
              </a:defRPr>
            </a:lvl6pPr>
            <a:lvl7pPr marL="0" marR="0" lvl="6" indent="0" algn="r" rtl="0">
              <a:spcBef>
                <a:spcPts val="0"/>
              </a:spcBef>
              <a:buNone/>
              <a:defRPr sz="1333" b="0" i="0" u="none" strike="noStrike" cap="none">
                <a:solidFill>
                  <a:srgbClr val="133C68"/>
                </a:solidFill>
                <a:latin typeface="Arial"/>
                <a:ea typeface="Arial"/>
                <a:cs typeface="Arial"/>
                <a:sym typeface="Arial"/>
              </a:defRPr>
            </a:lvl7pPr>
            <a:lvl8pPr marL="0" marR="0" lvl="7" indent="0" algn="r" rtl="0">
              <a:spcBef>
                <a:spcPts val="0"/>
              </a:spcBef>
              <a:buNone/>
              <a:defRPr sz="1333" b="0" i="0" u="none" strike="noStrike" cap="none">
                <a:solidFill>
                  <a:srgbClr val="133C68"/>
                </a:solidFill>
                <a:latin typeface="Arial"/>
                <a:ea typeface="Arial"/>
                <a:cs typeface="Arial"/>
                <a:sym typeface="Arial"/>
              </a:defRPr>
            </a:lvl8pPr>
            <a:lvl9pPr marL="0" marR="0" lvl="8" indent="0" algn="r" rtl="0">
              <a:spcBef>
                <a:spcPts val="0"/>
              </a:spcBef>
              <a:buNone/>
              <a:defRPr sz="1333" b="0" i="0" u="none" strike="noStrike" cap="none">
                <a:solidFill>
                  <a:srgbClr val="133C68"/>
                </a:solidFill>
                <a:latin typeface="Arial"/>
                <a:ea typeface="Arial"/>
                <a:cs typeface="Arial"/>
                <a:sym typeface="Arial"/>
              </a:defRPr>
            </a:lvl9pPr>
          </a:lstStyle>
          <a:p>
            <a:pPr>
              <a:spcAft>
                <a:spcPts val="0"/>
              </a:spcAft>
            </a:pPr>
            <a:fld id="{00000000-1234-1234-1234-123412341234}" type="slidenum">
              <a:rPr lang="en-GB" smtClean="0"/>
              <a:pPr>
                <a:spcAft>
                  <a:spcPts val="0"/>
                </a:spcAft>
              </a:pPr>
              <a:t>‹#›</a:t>
            </a:fld>
            <a:endParaRPr lang="en-GB"/>
          </a:p>
        </p:txBody>
      </p:sp>
      <p:sp>
        <p:nvSpPr>
          <p:cNvPr id="63" name="Google Shape;63;p14"/>
          <p:cNvSpPr txBox="1">
            <a:spLocks noGrp="1"/>
          </p:cNvSpPr>
          <p:nvPr>
            <p:ph type="body" idx="2"/>
          </p:nvPr>
        </p:nvSpPr>
        <p:spPr>
          <a:xfrm>
            <a:off x="2165351" y="5683251"/>
            <a:ext cx="7861200" cy="673200"/>
          </a:xfrm>
          <a:prstGeom prst="rect">
            <a:avLst/>
          </a:prstGeom>
          <a:noFill/>
          <a:ln>
            <a:noFill/>
          </a:ln>
        </p:spPr>
        <p:txBody>
          <a:bodyPr spcFirstLastPara="1" wrap="square" lIns="91425" tIns="45700" rIns="91425" bIns="45700" anchor="ctr" anchorCtr="0">
            <a:normAutofit/>
          </a:bodyPr>
          <a:lstStyle>
            <a:lvl1pPr marL="609585" lvl="0" indent="-304792" algn="ctr" rtl="0">
              <a:spcBef>
                <a:spcPts val="400"/>
              </a:spcBef>
              <a:spcAft>
                <a:spcPts val="0"/>
              </a:spcAft>
              <a:buClr>
                <a:srgbClr val="133C68"/>
              </a:buClr>
              <a:buSzPts val="1500"/>
              <a:buNone/>
              <a:defRPr sz="2000"/>
            </a:lvl1pPr>
            <a:lvl2pPr marL="1219170" lvl="1" indent="-304792" algn="l" rtl="0">
              <a:spcBef>
                <a:spcPts val="1600"/>
              </a:spcBef>
              <a:spcAft>
                <a:spcPts val="0"/>
              </a:spcAft>
              <a:buClr>
                <a:srgbClr val="133C68"/>
              </a:buClr>
              <a:buSzPts val="2000"/>
              <a:buNone/>
              <a:defRPr/>
            </a:lvl2pPr>
            <a:lvl3pPr marL="1828754" lvl="2" indent="-304792" algn="l" rtl="0">
              <a:spcBef>
                <a:spcPts val="1600"/>
              </a:spcBef>
              <a:spcAft>
                <a:spcPts val="0"/>
              </a:spcAft>
              <a:buClr>
                <a:srgbClr val="133C68"/>
              </a:buClr>
              <a:buSzPts val="1800"/>
              <a:buNone/>
              <a:defRPr/>
            </a:lvl3pPr>
            <a:lvl4pPr marL="2438339" lvl="3" indent="-304792" algn="l" rtl="0">
              <a:spcBef>
                <a:spcPts val="1600"/>
              </a:spcBef>
              <a:spcAft>
                <a:spcPts val="0"/>
              </a:spcAft>
              <a:buClr>
                <a:srgbClr val="133C68"/>
              </a:buClr>
              <a:buSzPts val="1600"/>
              <a:buNone/>
              <a:defRPr/>
            </a:lvl4pPr>
            <a:lvl5pPr marL="3047924" lvl="4" indent="-304792" algn="l" rtl="0">
              <a:spcBef>
                <a:spcPts val="1600"/>
              </a:spcBef>
              <a:spcAft>
                <a:spcPts val="0"/>
              </a:spcAft>
              <a:buClr>
                <a:srgbClr val="133C68"/>
              </a:buClr>
              <a:buSzPts val="1600"/>
              <a:buNone/>
              <a:defRPr/>
            </a:lvl5pPr>
            <a:lvl6pPr marL="3657509" lvl="5" indent="-457189" algn="l" rtl="0">
              <a:spcBef>
                <a:spcPts val="1600"/>
              </a:spcBef>
              <a:spcAft>
                <a:spcPts val="0"/>
              </a:spcAft>
              <a:buClr>
                <a:schemeClr val="dk1"/>
              </a:buClr>
              <a:buSzPts val="1800"/>
              <a:buChar char="■"/>
              <a:defRPr/>
            </a:lvl6pPr>
            <a:lvl7pPr marL="4267093" lvl="6" indent="-457189" algn="l" rtl="0">
              <a:spcBef>
                <a:spcPts val="1600"/>
              </a:spcBef>
              <a:spcAft>
                <a:spcPts val="0"/>
              </a:spcAft>
              <a:buClr>
                <a:schemeClr val="dk1"/>
              </a:buClr>
              <a:buSzPts val="1800"/>
              <a:buChar char="●"/>
              <a:defRPr/>
            </a:lvl7pPr>
            <a:lvl8pPr marL="4876678" lvl="7" indent="-457189" algn="l" rtl="0">
              <a:spcBef>
                <a:spcPts val="1600"/>
              </a:spcBef>
              <a:spcAft>
                <a:spcPts val="0"/>
              </a:spcAft>
              <a:buClr>
                <a:schemeClr val="dk1"/>
              </a:buClr>
              <a:buSzPts val="1800"/>
              <a:buChar char="○"/>
              <a:defRPr/>
            </a:lvl8pPr>
            <a:lvl9pPr marL="5486263" lvl="8" indent="-457189" algn="l" rtl="0">
              <a:spcBef>
                <a:spcPts val="1600"/>
              </a:spcBef>
              <a:spcAft>
                <a:spcPts val="1600"/>
              </a:spcAft>
              <a:buClr>
                <a:schemeClr val="dk1"/>
              </a:buClr>
              <a:buSzPts val="1800"/>
              <a:buChar char="■"/>
              <a:defRPr/>
            </a:lvl9pPr>
          </a:lstStyle>
          <a:p>
            <a:endParaRPr/>
          </a:p>
        </p:txBody>
      </p:sp>
      <p:sp>
        <p:nvSpPr>
          <p:cNvPr id="64" name="Google Shape;64;p14"/>
          <p:cNvSpPr txBox="1">
            <a:spLocks noGrp="1"/>
          </p:cNvSpPr>
          <p:nvPr>
            <p:ph type="body" idx="3"/>
          </p:nvPr>
        </p:nvSpPr>
        <p:spPr>
          <a:xfrm>
            <a:off x="2165351" y="6356355"/>
            <a:ext cx="7861200" cy="365200"/>
          </a:xfrm>
          <a:prstGeom prst="rect">
            <a:avLst/>
          </a:prstGeom>
          <a:noFill/>
          <a:ln>
            <a:noFill/>
          </a:ln>
        </p:spPr>
        <p:txBody>
          <a:bodyPr spcFirstLastPara="1" wrap="square" lIns="91425" tIns="45700" rIns="91425" bIns="45700" anchor="t" anchorCtr="0">
            <a:normAutofit/>
          </a:bodyPr>
          <a:lstStyle>
            <a:lvl1pPr marL="609585" lvl="0" indent="-304792" algn="ctr" rtl="0">
              <a:spcBef>
                <a:spcPts val="267"/>
              </a:spcBef>
              <a:spcAft>
                <a:spcPts val="0"/>
              </a:spcAft>
              <a:buClr>
                <a:srgbClr val="133C68"/>
              </a:buClr>
              <a:buSzPts val="1000"/>
              <a:buNone/>
              <a:defRPr sz="1333"/>
            </a:lvl1pPr>
            <a:lvl2pPr marL="1219170" lvl="1" indent="-304792" algn="l" rtl="0">
              <a:spcBef>
                <a:spcPts val="1600"/>
              </a:spcBef>
              <a:spcAft>
                <a:spcPts val="0"/>
              </a:spcAft>
              <a:buClr>
                <a:srgbClr val="133C68"/>
              </a:buClr>
              <a:buSzPts val="2000"/>
              <a:buNone/>
              <a:defRPr/>
            </a:lvl2pPr>
            <a:lvl3pPr marL="1828754" lvl="2" indent="-304792" algn="l" rtl="0">
              <a:spcBef>
                <a:spcPts val="1600"/>
              </a:spcBef>
              <a:spcAft>
                <a:spcPts val="0"/>
              </a:spcAft>
              <a:buClr>
                <a:srgbClr val="133C68"/>
              </a:buClr>
              <a:buSzPts val="1800"/>
              <a:buNone/>
              <a:defRPr/>
            </a:lvl3pPr>
            <a:lvl4pPr marL="2438339" lvl="3" indent="-304792" algn="l" rtl="0">
              <a:spcBef>
                <a:spcPts val="1600"/>
              </a:spcBef>
              <a:spcAft>
                <a:spcPts val="0"/>
              </a:spcAft>
              <a:buClr>
                <a:srgbClr val="133C68"/>
              </a:buClr>
              <a:buSzPts val="1600"/>
              <a:buNone/>
              <a:defRPr/>
            </a:lvl4pPr>
            <a:lvl5pPr marL="3047924" lvl="4" indent="-304792" algn="l" rtl="0">
              <a:spcBef>
                <a:spcPts val="1600"/>
              </a:spcBef>
              <a:spcAft>
                <a:spcPts val="0"/>
              </a:spcAft>
              <a:buClr>
                <a:srgbClr val="133C68"/>
              </a:buClr>
              <a:buSzPts val="1600"/>
              <a:buNone/>
              <a:defRPr/>
            </a:lvl5pPr>
            <a:lvl6pPr marL="3657509" lvl="5" indent="-457189" algn="l" rtl="0">
              <a:spcBef>
                <a:spcPts val="1600"/>
              </a:spcBef>
              <a:spcAft>
                <a:spcPts val="0"/>
              </a:spcAft>
              <a:buClr>
                <a:schemeClr val="dk1"/>
              </a:buClr>
              <a:buSzPts val="1800"/>
              <a:buChar char="■"/>
              <a:defRPr/>
            </a:lvl6pPr>
            <a:lvl7pPr marL="4267093" lvl="6" indent="-457189" algn="l" rtl="0">
              <a:spcBef>
                <a:spcPts val="1600"/>
              </a:spcBef>
              <a:spcAft>
                <a:spcPts val="0"/>
              </a:spcAft>
              <a:buClr>
                <a:schemeClr val="dk1"/>
              </a:buClr>
              <a:buSzPts val="1800"/>
              <a:buChar char="●"/>
              <a:defRPr/>
            </a:lvl7pPr>
            <a:lvl8pPr marL="4876678" lvl="7" indent="-457189" algn="l" rtl="0">
              <a:spcBef>
                <a:spcPts val="1600"/>
              </a:spcBef>
              <a:spcAft>
                <a:spcPts val="0"/>
              </a:spcAft>
              <a:buClr>
                <a:schemeClr val="dk1"/>
              </a:buClr>
              <a:buSzPts val="1800"/>
              <a:buChar char="○"/>
              <a:defRPr/>
            </a:lvl8pPr>
            <a:lvl9pPr marL="5486263" lvl="8" indent="-457189" algn="l" rtl="0">
              <a:spcBef>
                <a:spcPts val="1600"/>
              </a:spcBef>
              <a:spcAft>
                <a:spcPts val="1600"/>
              </a:spcAft>
              <a:buClr>
                <a:schemeClr val="dk1"/>
              </a:buClr>
              <a:buSzPts val="1800"/>
              <a:buChar char="■"/>
              <a:defRPr/>
            </a:lvl9pPr>
          </a:lstStyle>
          <a:p>
            <a:endParaRPr/>
          </a:p>
        </p:txBody>
      </p:sp>
      <p:sp>
        <p:nvSpPr>
          <p:cNvPr id="65" name="Google Shape;65;p14"/>
          <p:cNvSpPr/>
          <p:nvPr/>
        </p:nvSpPr>
        <p:spPr>
          <a:xfrm>
            <a:off x="0" y="914399"/>
            <a:ext cx="12192000" cy="5442000"/>
          </a:xfrm>
          <a:prstGeom prst="rect">
            <a:avLst/>
          </a:prstGeom>
          <a:solidFill>
            <a:schemeClr val="lt1"/>
          </a:solidFill>
          <a:ln>
            <a:noFill/>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4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204540496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_Content slide option 2">
    <p:spTree>
      <p:nvGrpSpPr>
        <p:cNvPr id="1" name=""/>
        <p:cNvGrpSpPr/>
        <p:nvPr/>
      </p:nvGrpSpPr>
      <p:grpSpPr>
        <a:xfrm>
          <a:off x="0" y="0"/>
          <a:ext cx="0" cy="0"/>
          <a:chOff x="0" y="0"/>
          <a:chExt cx="0" cy="0"/>
        </a:xfrm>
      </p:grpSpPr>
      <p:pic>
        <p:nvPicPr>
          <p:cNvPr id="11" name="Picture 10" descr="emergence_ppt.jp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5" name="Rectangle 4"/>
          <p:cNvSpPr/>
          <p:nvPr userDrawn="1"/>
        </p:nvSpPr>
        <p:spPr>
          <a:xfrm>
            <a:off x="0" y="914400"/>
            <a:ext cx="12192000" cy="59436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srgbClr val="133C68"/>
              </a:solidFill>
            </a:endParaRPr>
          </a:p>
        </p:txBody>
      </p:sp>
      <p:sp>
        <p:nvSpPr>
          <p:cNvPr id="4" name="Text Placeholder 2"/>
          <p:cNvSpPr>
            <a:spLocks noGrp="1"/>
          </p:cNvSpPr>
          <p:nvPr>
            <p:ph type="body" idx="1"/>
          </p:nvPr>
        </p:nvSpPr>
        <p:spPr>
          <a:xfrm>
            <a:off x="609608" y="914401"/>
            <a:ext cx="10972792" cy="5091288"/>
          </a:xfrm>
        </p:spPr>
        <p:txBody>
          <a:bodyPr anchor="t">
            <a:normAutofit/>
          </a:bodyPr>
          <a:lstStyle>
            <a:lvl1pPr marL="380990" indent="-380990" algn="l">
              <a:lnSpc>
                <a:spcPct val="100000"/>
              </a:lnSpc>
              <a:buFont typeface="Arial"/>
              <a:buChar char="•"/>
              <a:defRPr sz="1867" baseline="0">
                <a:solidFill>
                  <a:srgbClr val="185485"/>
                </a:solidFill>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en-US"/>
              <a:t>Click to edit Master text styles</a:t>
            </a:r>
          </a:p>
        </p:txBody>
      </p:sp>
      <p:pic>
        <p:nvPicPr>
          <p:cNvPr id="8" name="Picture 7" descr="Shalek_logo.jp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47782" y="6319295"/>
            <a:ext cx="1931735" cy="420172"/>
          </a:xfrm>
          <a:prstGeom prst="rect">
            <a:avLst/>
          </a:prstGeom>
        </p:spPr>
      </p:pic>
      <p:sp>
        <p:nvSpPr>
          <p:cNvPr id="6" name="Title 1"/>
          <p:cNvSpPr>
            <a:spLocks noGrp="1"/>
          </p:cNvSpPr>
          <p:nvPr>
            <p:ph type="title"/>
          </p:nvPr>
        </p:nvSpPr>
        <p:spPr>
          <a:xfrm>
            <a:off x="609600" y="180624"/>
            <a:ext cx="10972800" cy="733777"/>
          </a:xfrm>
        </p:spPr>
        <p:txBody>
          <a:bodyPr>
            <a:normAutofit/>
          </a:bodyPr>
          <a:lstStyle>
            <a:lvl1pPr>
              <a:defRPr sz="2667"/>
            </a:lvl1pPr>
          </a:lstStyle>
          <a:p>
            <a:r>
              <a:rPr lang="en-US"/>
              <a:t>Click to edit Master title style</a:t>
            </a:r>
            <a:endParaRPr lang="en-US" dirty="0"/>
          </a:p>
        </p:txBody>
      </p:sp>
      <p:sp>
        <p:nvSpPr>
          <p:cNvPr id="10" name="Footer Placeholder 4"/>
          <p:cNvSpPr>
            <a:spLocks noGrp="1"/>
          </p:cNvSpPr>
          <p:nvPr>
            <p:ph type="ftr" sz="quarter" idx="11"/>
          </p:nvPr>
        </p:nvSpPr>
        <p:spPr>
          <a:xfrm>
            <a:off x="2164316" y="6356354"/>
            <a:ext cx="7863368" cy="365125"/>
          </a:xfrm>
          <a:prstGeom prst="rect">
            <a:avLst/>
          </a:prstGeom>
        </p:spPr>
        <p:txBody>
          <a:bodyPr/>
          <a:lstStyle>
            <a:lvl1pPr algn="ctr">
              <a:defRPr sz="1333">
                <a:solidFill>
                  <a:srgbClr val="133C68"/>
                </a:solidFill>
                <a:latin typeface="Arial" charset="0"/>
                <a:ea typeface="Arial" charset="0"/>
                <a:cs typeface="Arial" charset="0"/>
              </a:defRPr>
            </a:lvl1pPr>
          </a:lstStyle>
          <a:p>
            <a:r>
              <a:rPr lang="en-US"/>
              <a:t>Footer</a:t>
            </a:r>
            <a:endParaRPr lang="en-US" dirty="0"/>
          </a:p>
        </p:txBody>
      </p:sp>
      <p:sp>
        <p:nvSpPr>
          <p:cNvPr id="12" name="Slide Number Placeholder 5"/>
          <p:cNvSpPr>
            <a:spLocks noGrp="1"/>
          </p:cNvSpPr>
          <p:nvPr>
            <p:ph type="sldNum" sz="quarter" idx="12"/>
          </p:nvPr>
        </p:nvSpPr>
        <p:spPr>
          <a:xfrm>
            <a:off x="11313042" y="6356354"/>
            <a:ext cx="675759" cy="365125"/>
          </a:xfrm>
          <a:prstGeom prst="rect">
            <a:avLst/>
          </a:prstGeom>
        </p:spPr>
        <p:txBody>
          <a:bodyPr/>
          <a:lstStyle>
            <a:lvl1pPr algn="r">
              <a:defRPr sz="1333">
                <a:solidFill>
                  <a:srgbClr val="133C68"/>
                </a:solidFill>
                <a:latin typeface="Arial" charset="0"/>
                <a:ea typeface="Arial" charset="0"/>
                <a:cs typeface="Arial" charset="0"/>
              </a:defRPr>
            </a:lvl1pPr>
          </a:lstStyle>
          <a:p>
            <a:fld id="{982F46DF-238F-F546-98B7-70B77862DA13}" type="slidenum">
              <a:rPr lang="en-US" smtClean="0"/>
              <a:pPr/>
              <a:t>‹#›</a:t>
            </a:fld>
            <a:endParaRPr lang="en-US" dirty="0"/>
          </a:p>
        </p:txBody>
      </p:sp>
    </p:spTree>
    <p:extLst>
      <p:ext uri="{BB962C8B-B14F-4D97-AF65-F5344CB8AC3E}">
        <p14:creationId xmlns:p14="http://schemas.microsoft.com/office/powerpoint/2010/main" val="11200409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55B88B97-84B4-6D42-849B-EA98C5B99CEC}" type="datetimeFigureOut">
              <a:rPr lang="en-US" smtClean="0"/>
              <a:t>7/16/24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1D5334-65E8-8248-84A0-F987514C7E81}" type="slidenum">
              <a:rPr lang="en-US" smtClean="0"/>
              <a:t>‹#›</a:t>
            </a:fld>
            <a:endParaRPr lang="en-US"/>
          </a:p>
        </p:txBody>
      </p:sp>
    </p:spTree>
    <p:extLst>
      <p:ext uri="{BB962C8B-B14F-4D97-AF65-F5344CB8AC3E}">
        <p14:creationId xmlns:p14="http://schemas.microsoft.com/office/powerpoint/2010/main" val="81421524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5B88B97-84B4-6D42-849B-EA98C5B99CEC}" type="datetimeFigureOut">
              <a:rPr lang="en-US" smtClean="0"/>
              <a:t>7/16/24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1D5334-65E8-8248-84A0-F987514C7E81}" type="slidenum">
              <a:rPr lang="en-US" smtClean="0"/>
              <a:t>‹#›</a:t>
            </a:fld>
            <a:endParaRPr lang="en-US"/>
          </a:p>
        </p:txBody>
      </p:sp>
    </p:spTree>
    <p:extLst>
      <p:ext uri="{BB962C8B-B14F-4D97-AF65-F5344CB8AC3E}">
        <p14:creationId xmlns:p14="http://schemas.microsoft.com/office/powerpoint/2010/main" val="409770093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5B88B97-84B4-6D42-849B-EA98C5B99CEC}" type="datetimeFigureOut">
              <a:rPr lang="en-US" smtClean="0"/>
              <a:t>7/16/24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1D5334-65E8-8248-84A0-F987514C7E81}" type="slidenum">
              <a:rPr lang="en-US" smtClean="0"/>
              <a:t>‹#›</a:t>
            </a:fld>
            <a:endParaRPr lang="en-US"/>
          </a:p>
        </p:txBody>
      </p:sp>
    </p:spTree>
    <p:extLst>
      <p:ext uri="{BB962C8B-B14F-4D97-AF65-F5344CB8AC3E}">
        <p14:creationId xmlns:p14="http://schemas.microsoft.com/office/powerpoint/2010/main" val="387695268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5B88B97-84B4-6D42-849B-EA98C5B99CEC}" type="datetimeFigureOut">
              <a:rPr lang="en-US" smtClean="0"/>
              <a:t>7/16/24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C1D5334-65E8-8248-84A0-F987514C7E81}" type="slidenum">
              <a:rPr lang="en-US" smtClean="0"/>
              <a:t>‹#›</a:t>
            </a:fld>
            <a:endParaRPr lang="en-US"/>
          </a:p>
        </p:txBody>
      </p:sp>
    </p:spTree>
    <p:extLst>
      <p:ext uri="{BB962C8B-B14F-4D97-AF65-F5344CB8AC3E}">
        <p14:creationId xmlns:p14="http://schemas.microsoft.com/office/powerpoint/2010/main" val="8867699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Arial" panose="020B0604020202020204" pitchFamily="34" charset="0"/>
                <a:cs typeface="Arial" panose="020B0604020202020204" pitchFamily="34" charset="0"/>
              </a:defRPr>
            </a:lvl1pPr>
          </a:lstStyle>
          <a:p>
            <a:r>
              <a:rPr lang="en-US" dirty="0"/>
              <a:t>Click to edit Master title style</a:t>
            </a:r>
          </a:p>
        </p:txBody>
      </p:sp>
      <p:sp>
        <p:nvSpPr>
          <p:cNvPr id="3" name="Content Placeholder 2"/>
          <p:cNvSpPr>
            <a:spLocks noGrp="1"/>
          </p:cNvSpPr>
          <p:nvPr>
            <p:ph idx="1"/>
          </p:nvPr>
        </p:nvSpPr>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lvl1pPr>
              <a:defRPr/>
            </a:lvl1pPr>
          </a:lstStyle>
          <a:p>
            <a:pPr>
              <a:defRPr/>
            </a:pPr>
            <a:fld id="{4D38ACC2-EFE2-F944-BFA0-25BE56F70F08}" type="datetimeFigureOut">
              <a:rPr lang="en-US"/>
              <a:pPr>
                <a:defRPr/>
              </a:pPr>
              <a:t>7/16/24</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10B40280-C56C-3B42-9723-931AE1239688}" type="slidenum">
              <a:rPr lang="en-US" altLang="en-US"/>
              <a:pPr>
                <a:defRPr/>
              </a:pPr>
              <a:t>‹#›</a:t>
            </a:fld>
            <a:endParaRPr lang="en-US" altLang="en-US"/>
          </a:p>
        </p:txBody>
      </p:sp>
    </p:spTree>
    <p:extLst>
      <p:ext uri="{BB962C8B-B14F-4D97-AF65-F5344CB8AC3E}">
        <p14:creationId xmlns:p14="http://schemas.microsoft.com/office/powerpoint/2010/main" val="191998273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5B88B97-84B4-6D42-849B-EA98C5B99CEC}" type="datetimeFigureOut">
              <a:rPr lang="en-US" smtClean="0"/>
              <a:t>7/16/24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C1D5334-65E8-8248-84A0-F987514C7E81}" type="slidenum">
              <a:rPr lang="en-US" smtClean="0"/>
              <a:t>‹#›</a:t>
            </a:fld>
            <a:endParaRPr lang="en-US"/>
          </a:p>
        </p:txBody>
      </p:sp>
    </p:spTree>
    <p:extLst>
      <p:ext uri="{BB962C8B-B14F-4D97-AF65-F5344CB8AC3E}">
        <p14:creationId xmlns:p14="http://schemas.microsoft.com/office/powerpoint/2010/main" val="259125664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5B88B97-84B4-6D42-849B-EA98C5B99CEC}" type="datetimeFigureOut">
              <a:rPr lang="en-US" smtClean="0"/>
              <a:t>7/16/24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C1D5334-65E8-8248-84A0-F987514C7E81}" type="slidenum">
              <a:rPr lang="en-US" smtClean="0"/>
              <a:t>‹#›</a:t>
            </a:fld>
            <a:endParaRPr lang="en-US"/>
          </a:p>
        </p:txBody>
      </p:sp>
    </p:spTree>
    <p:extLst>
      <p:ext uri="{BB962C8B-B14F-4D97-AF65-F5344CB8AC3E}">
        <p14:creationId xmlns:p14="http://schemas.microsoft.com/office/powerpoint/2010/main" val="368341506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5B88B97-84B4-6D42-849B-EA98C5B99CEC}" type="datetimeFigureOut">
              <a:rPr lang="en-US" smtClean="0"/>
              <a:t>7/16/24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C1D5334-65E8-8248-84A0-F987514C7E81}" type="slidenum">
              <a:rPr lang="en-US" smtClean="0"/>
              <a:t>‹#›</a:t>
            </a:fld>
            <a:endParaRPr lang="en-US"/>
          </a:p>
        </p:txBody>
      </p:sp>
    </p:spTree>
    <p:extLst>
      <p:ext uri="{BB962C8B-B14F-4D97-AF65-F5344CB8AC3E}">
        <p14:creationId xmlns:p14="http://schemas.microsoft.com/office/powerpoint/2010/main" val="427967670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5B88B97-84B4-6D42-849B-EA98C5B99CEC}" type="datetimeFigureOut">
              <a:rPr lang="en-US" smtClean="0"/>
              <a:t>7/16/24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C1D5334-65E8-8248-84A0-F987514C7E81}" type="slidenum">
              <a:rPr lang="en-US" smtClean="0"/>
              <a:t>‹#›</a:t>
            </a:fld>
            <a:endParaRPr lang="en-US"/>
          </a:p>
        </p:txBody>
      </p:sp>
    </p:spTree>
    <p:extLst>
      <p:ext uri="{BB962C8B-B14F-4D97-AF65-F5344CB8AC3E}">
        <p14:creationId xmlns:p14="http://schemas.microsoft.com/office/powerpoint/2010/main" val="413788919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5B88B97-84B4-6D42-849B-EA98C5B99CEC}" type="datetimeFigureOut">
              <a:rPr lang="en-US" smtClean="0"/>
              <a:t>7/16/24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C1D5334-65E8-8248-84A0-F987514C7E81}" type="slidenum">
              <a:rPr lang="en-US" smtClean="0"/>
              <a:t>‹#›</a:t>
            </a:fld>
            <a:endParaRPr lang="en-US"/>
          </a:p>
        </p:txBody>
      </p:sp>
    </p:spTree>
    <p:extLst>
      <p:ext uri="{BB962C8B-B14F-4D97-AF65-F5344CB8AC3E}">
        <p14:creationId xmlns:p14="http://schemas.microsoft.com/office/powerpoint/2010/main" val="199027210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5B88B97-84B4-6D42-849B-EA98C5B99CEC}" type="datetimeFigureOut">
              <a:rPr lang="en-US" smtClean="0"/>
              <a:t>7/16/24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1D5334-65E8-8248-84A0-F987514C7E81}" type="slidenum">
              <a:rPr lang="en-US" smtClean="0"/>
              <a:t>‹#›</a:t>
            </a:fld>
            <a:endParaRPr lang="en-US"/>
          </a:p>
        </p:txBody>
      </p:sp>
    </p:spTree>
    <p:extLst>
      <p:ext uri="{BB962C8B-B14F-4D97-AF65-F5344CB8AC3E}">
        <p14:creationId xmlns:p14="http://schemas.microsoft.com/office/powerpoint/2010/main" val="20470042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5B88B97-84B4-6D42-849B-EA98C5B99CEC}" type="datetimeFigureOut">
              <a:rPr lang="en-US" smtClean="0"/>
              <a:t>7/16/24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1D5334-65E8-8248-84A0-F987514C7E81}" type="slidenum">
              <a:rPr lang="en-US" smtClean="0"/>
              <a:t>‹#›</a:t>
            </a:fld>
            <a:endParaRPr lang="en-US"/>
          </a:p>
        </p:txBody>
      </p:sp>
    </p:spTree>
    <p:extLst>
      <p:ext uri="{BB962C8B-B14F-4D97-AF65-F5344CB8AC3E}">
        <p14:creationId xmlns:p14="http://schemas.microsoft.com/office/powerpoint/2010/main" val="54716099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_Title and Conten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132174-956C-CE42-AF06-2CC1F76FD1B2}"/>
              </a:ext>
            </a:extLst>
          </p:cNvPr>
          <p:cNvSpPr>
            <a:spLocks noGrp="1"/>
          </p:cNvSpPr>
          <p:nvPr>
            <p:ph type="title"/>
          </p:nvPr>
        </p:nvSpPr>
        <p:spPr>
          <a:xfrm>
            <a:off x="0" y="0"/>
            <a:ext cx="12192000" cy="802640"/>
          </a:xfrm>
          <a:prstGeom prst="rect">
            <a:avLst/>
          </a:prstGeom>
          <a:gradFill>
            <a:gsLst>
              <a:gs pos="0">
                <a:schemeClr val="bg2"/>
              </a:gs>
              <a:gs pos="100000">
                <a:schemeClr val="bg2">
                  <a:alpha val="0"/>
                </a:schemeClr>
              </a:gs>
            </a:gsLst>
            <a:lin ang="0" scaled="0"/>
          </a:gradFill>
        </p:spPr>
        <p:txBody>
          <a:bodyPr anchor="ctr">
            <a:noAutofit/>
          </a:bodyPr>
          <a:lstStyle>
            <a:lvl1pPr>
              <a:defRPr sz="2000" b="1">
                <a:latin typeface="Comfortaa" pitchFamily="2" charset="0"/>
                <a:ea typeface="Dotum" panose="020B0600000101010101" pitchFamily="34" charset="-127"/>
                <a:cs typeface="Menlo" panose="020B0609030804020204" pitchFamily="49" charset="0"/>
              </a:defRPr>
            </a:lvl1pPr>
          </a:lstStyle>
          <a:p>
            <a:r>
              <a:rPr lang="en-GB" dirty="0"/>
              <a:t>Click to edit Master title style</a:t>
            </a:r>
            <a:endParaRPr lang="en-US" dirty="0"/>
          </a:p>
        </p:txBody>
      </p:sp>
      <p:sp>
        <p:nvSpPr>
          <p:cNvPr id="3" name="Content Placeholder 2">
            <a:extLst>
              <a:ext uri="{FF2B5EF4-FFF2-40B4-BE49-F238E27FC236}">
                <a16:creationId xmlns:a16="http://schemas.microsoft.com/office/drawing/2014/main" id="{28840962-E512-134A-8B89-5D29AB8A57FB}"/>
              </a:ext>
            </a:extLst>
          </p:cNvPr>
          <p:cNvSpPr>
            <a:spLocks noGrp="1"/>
          </p:cNvSpPr>
          <p:nvPr>
            <p:ph idx="1"/>
          </p:nvPr>
        </p:nvSpPr>
        <p:spPr>
          <a:xfrm>
            <a:off x="111760" y="873761"/>
            <a:ext cx="11927840" cy="5517515"/>
          </a:xfrm>
          <a:prstGeom prst="rect">
            <a:avLst/>
          </a:prstGeom>
        </p:spPr>
        <p:txBody>
          <a:bodyPr>
            <a:normAutofit/>
          </a:bodyPr>
          <a:lstStyle>
            <a:lvl1pPr>
              <a:lnSpc>
                <a:spcPct val="150000"/>
              </a:lnSpc>
              <a:spcBef>
                <a:spcPts val="0"/>
              </a:spcBef>
              <a:spcAft>
                <a:spcPts val="1800"/>
              </a:spcAft>
              <a:buNone/>
              <a:defRPr sz="2000">
                <a:solidFill>
                  <a:schemeClr val="tx1"/>
                </a:solidFill>
                <a:latin typeface="Arial" panose="020B0604020202020204" pitchFamily="34" charset="0"/>
                <a:cs typeface="Arial" panose="020B0604020202020204" pitchFamily="34" charset="0"/>
              </a:defRPr>
            </a:lvl1pPr>
            <a:lvl2pPr>
              <a:lnSpc>
                <a:spcPct val="150000"/>
              </a:lnSpc>
              <a:spcBef>
                <a:spcPts val="0"/>
              </a:spcBef>
              <a:spcAft>
                <a:spcPts val="1800"/>
              </a:spcAft>
              <a:defRPr sz="1800">
                <a:solidFill>
                  <a:schemeClr val="tx1"/>
                </a:solidFill>
                <a:latin typeface="Arial" panose="020B0604020202020204" pitchFamily="34" charset="0"/>
                <a:cs typeface="Arial" panose="020B0604020202020204" pitchFamily="34" charset="0"/>
              </a:defRPr>
            </a:lvl2pPr>
            <a:lvl3pPr>
              <a:lnSpc>
                <a:spcPct val="150000"/>
              </a:lnSpc>
              <a:spcBef>
                <a:spcPts val="0"/>
              </a:spcBef>
              <a:spcAft>
                <a:spcPts val="1800"/>
              </a:spcAft>
              <a:defRPr sz="1600">
                <a:solidFill>
                  <a:schemeClr val="tx1"/>
                </a:solidFill>
                <a:latin typeface="Arial" panose="020B0604020202020204" pitchFamily="34" charset="0"/>
                <a:cs typeface="Arial" panose="020B0604020202020204" pitchFamily="34" charset="0"/>
              </a:defRPr>
            </a:lvl3pPr>
            <a:lvl4pPr>
              <a:lnSpc>
                <a:spcPct val="150000"/>
              </a:lnSpc>
              <a:spcBef>
                <a:spcPts val="0"/>
              </a:spcBef>
              <a:spcAft>
                <a:spcPts val="1800"/>
              </a:spcAft>
              <a:defRPr sz="1400">
                <a:solidFill>
                  <a:schemeClr val="tx1"/>
                </a:solidFill>
                <a:latin typeface="Arial" panose="020B0604020202020204" pitchFamily="34" charset="0"/>
                <a:cs typeface="Arial" panose="020B0604020202020204" pitchFamily="34" charset="0"/>
              </a:defRPr>
            </a:lvl4pPr>
            <a:lvl5pPr>
              <a:lnSpc>
                <a:spcPct val="150000"/>
              </a:lnSpc>
              <a:spcBef>
                <a:spcPts val="0"/>
              </a:spcBef>
              <a:spcAft>
                <a:spcPts val="1800"/>
              </a:spcAft>
              <a:defRPr sz="1400">
                <a:solidFill>
                  <a:schemeClr val="tx1"/>
                </a:solidFill>
                <a:latin typeface="Arial" panose="020B0604020202020204" pitchFamily="34" charset="0"/>
                <a:cs typeface="Arial" panose="020B0604020202020204" pitchFamily="34" charset="0"/>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4" name="Slide Number Placeholder 5">
            <a:extLst>
              <a:ext uri="{FF2B5EF4-FFF2-40B4-BE49-F238E27FC236}">
                <a16:creationId xmlns:a16="http://schemas.microsoft.com/office/drawing/2014/main" id="{7C0C8F3A-B457-244F-A8D6-8903A1D3EC9D}"/>
              </a:ext>
            </a:extLst>
          </p:cNvPr>
          <p:cNvSpPr>
            <a:spLocks noGrp="1"/>
          </p:cNvSpPr>
          <p:nvPr>
            <p:ph type="sldNum" sz="quarter" idx="12"/>
          </p:nvPr>
        </p:nvSpPr>
        <p:spPr>
          <a:xfrm>
            <a:off x="9598834" y="5771008"/>
            <a:ext cx="2743200" cy="1452881"/>
          </a:xfrm>
          <a:prstGeom prst="rect">
            <a:avLst/>
          </a:prstGeom>
        </p:spPr>
        <p:txBody>
          <a:bodyPr anchor="b"/>
          <a:lstStyle>
            <a:lvl1pPr algn="r">
              <a:defRPr sz="9600" b="1">
                <a:solidFill>
                  <a:schemeClr val="bg2"/>
                </a:solidFill>
              </a:defRPr>
            </a:lvl1pPr>
          </a:lstStyle>
          <a:p>
            <a:fld id="{9A8A48B6-7138-CD4D-A0E5-305C4B90F102}" type="slidenum">
              <a:rPr lang="en-US" smtClean="0"/>
              <a:pPr/>
              <a:t>‹#›</a:t>
            </a:fld>
            <a:endParaRPr lang="en-US" sz="9600" dirty="0"/>
          </a:p>
        </p:txBody>
      </p:sp>
      <p:sp>
        <p:nvSpPr>
          <p:cNvPr id="11" name="Text Placeholder 10">
            <a:extLst>
              <a:ext uri="{FF2B5EF4-FFF2-40B4-BE49-F238E27FC236}">
                <a16:creationId xmlns:a16="http://schemas.microsoft.com/office/drawing/2014/main" id="{7A7B3241-74CA-D249-BD38-4C57AA297FEF}"/>
              </a:ext>
            </a:extLst>
          </p:cNvPr>
          <p:cNvSpPr>
            <a:spLocks noGrp="1"/>
          </p:cNvSpPr>
          <p:nvPr>
            <p:ph type="body" sz="quarter" idx="13"/>
          </p:nvPr>
        </p:nvSpPr>
        <p:spPr>
          <a:xfrm>
            <a:off x="385444" y="6517938"/>
            <a:ext cx="4288156" cy="314642"/>
          </a:xfrm>
        </p:spPr>
        <p:txBody>
          <a:bodyPr>
            <a:normAutofit/>
          </a:bodyPr>
          <a:lstStyle>
            <a:lvl1pPr>
              <a:buNone/>
              <a:defRPr lang="en-US" sz="1000" i="1" kern="1200" dirty="0">
                <a:solidFill>
                  <a:schemeClr val="tx1">
                    <a:tint val="75000"/>
                  </a:schemeClr>
                </a:solidFill>
                <a:latin typeface="+mn-lt"/>
                <a:ea typeface="+mn-ea"/>
                <a:cs typeface="+mn-cs"/>
              </a:defRPr>
            </a:lvl1pPr>
          </a:lstStyle>
          <a:p>
            <a:pPr lvl="0"/>
            <a:endParaRPr lang="en-US" dirty="0"/>
          </a:p>
        </p:txBody>
      </p:sp>
      <p:cxnSp>
        <p:nvCxnSpPr>
          <p:cNvPr id="6" name="Straight Connector 5">
            <a:extLst>
              <a:ext uri="{FF2B5EF4-FFF2-40B4-BE49-F238E27FC236}">
                <a16:creationId xmlns:a16="http://schemas.microsoft.com/office/drawing/2014/main" id="{25C2DBE3-A140-254C-985C-6AF05AF9AD27}"/>
              </a:ext>
            </a:extLst>
          </p:cNvPr>
          <p:cNvCxnSpPr/>
          <p:nvPr userDrawn="1"/>
        </p:nvCxnSpPr>
        <p:spPr>
          <a:xfrm>
            <a:off x="0" y="806824"/>
            <a:ext cx="12192000" cy="0"/>
          </a:xfrm>
          <a:prstGeom prst="line">
            <a:avLst/>
          </a:prstGeom>
          <a:ln w="9525">
            <a:gradFill flip="none" rotWithShape="1">
              <a:gsLst>
                <a:gs pos="0">
                  <a:schemeClr val="tx1"/>
                </a:gs>
                <a:gs pos="50000">
                  <a:schemeClr val="tx1">
                    <a:alpha val="70000"/>
                  </a:schemeClr>
                </a:gs>
                <a:gs pos="100000">
                  <a:schemeClr val="bg1">
                    <a:alpha val="50000"/>
                  </a:schemeClr>
                </a:gs>
              </a:gsLst>
              <a:lin ang="0" scaled="0"/>
              <a:tileRect/>
            </a:gradFill>
            <a:tailEnd type="none"/>
          </a:ln>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0871606"/>
      </p:ext>
    </p:extLst>
  </p:cSld>
  <p:clrMapOvr>
    <a:overrideClrMapping bg1="lt1" tx1="dk1" bg2="lt2" tx2="dk2" accent1="accent1" accent2="accent2" accent3="accent3" accent4="accent4" accent5="accent5" accent6="accent6" hlink="hlink" folHlink="folHlink"/>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x">
  <p:cSld name="Default">
    <p:spTree>
      <p:nvGrpSpPr>
        <p:cNvPr id="1" name=""/>
        <p:cNvGrpSpPr/>
        <p:nvPr/>
      </p:nvGrpSpPr>
      <p:grpSpPr>
        <a:xfrm>
          <a:off x="0" y="0"/>
          <a:ext cx="0" cy="0"/>
          <a:chOff x="0" y="0"/>
          <a:chExt cx="0" cy="0"/>
        </a:xfrm>
      </p:grpSpPr>
      <p:sp>
        <p:nvSpPr>
          <p:cNvPr id="212" name="Slide Number"/>
          <p:cNvSpPr txBox="1">
            <a:spLocks noGrp="1"/>
          </p:cNvSpPr>
          <p:nvPr>
            <p:ph type="sldNum" sz="quarter" idx="2"/>
          </p:nvPr>
        </p:nvSpPr>
        <p:spPr>
          <a:xfrm>
            <a:off x="9843398" y="6354250"/>
            <a:ext cx="367403" cy="369326"/>
          </a:xfrm>
          <a:prstGeom prst="rect">
            <a:avLst/>
          </a:prstGeom>
        </p:spPr>
        <p:txBody>
          <a:bodyPr/>
          <a:lstStyle>
            <a:lvl1pPr>
              <a:defRPr>
                <a:solidFill>
                  <a:srgbClr val="898989"/>
                </a:solidFill>
              </a:defRPr>
            </a:lvl1pPr>
          </a:lstStyle>
          <a:p>
            <a:fld id="{86CB4B4D-7CA3-9044-876B-883B54F8677D}" type="slidenum">
              <a:rPr/>
              <a:pPr/>
              <a:t>‹#›</a:t>
            </a:fld>
            <a:endParaRPr/>
          </a:p>
        </p:txBody>
      </p:sp>
    </p:spTree>
    <p:extLst>
      <p:ext uri="{BB962C8B-B14F-4D97-AF65-F5344CB8AC3E}">
        <p14:creationId xmlns:p14="http://schemas.microsoft.com/office/powerpoint/2010/main" val="1958451219"/>
      </p:ext>
    </p:extLst>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ontent slide option 1">
  <p:cSld name="Content slide option 1">
    <p:spTree>
      <p:nvGrpSpPr>
        <p:cNvPr id="1" name="Shape 58"/>
        <p:cNvGrpSpPr/>
        <p:nvPr/>
      </p:nvGrpSpPr>
      <p:grpSpPr>
        <a:xfrm>
          <a:off x="0" y="0"/>
          <a:ext cx="0" cy="0"/>
          <a:chOff x="0" y="0"/>
          <a:chExt cx="0" cy="0"/>
        </a:xfrm>
      </p:grpSpPr>
      <p:pic>
        <p:nvPicPr>
          <p:cNvPr id="59" name="Google Shape;59;p14" descr="emergence_ppt.jpg"/>
          <p:cNvPicPr preferRelativeResize="0"/>
          <p:nvPr/>
        </p:nvPicPr>
        <p:blipFill rotWithShape="1">
          <a:blip r:embed="rId2">
            <a:alphaModFix amt="70000"/>
          </a:blip>
          <a:srcRect/>
          <a:stretch/>
        </p:blipFill>
        <p:spPr>
          <a:xfrm>
            <a:off x="0" y="1"/>
            <a:ext cx="12192003" cy="6858001"/>
          </a:xfrm>
          <a:prstGeom prst="rect">
            <a:avLst/>
          </a:prstGeom>
          <a:noFill/>
          <a:ln>
            <a:noFill/>
          </a:ln>
          <a:effectLst>
            <a:outerShdw sx="1000" sy="1000" algn="ctr" rotWithShape="0">
              <a:srgbClr val="000000"/>
            </a:outerShdw>
          </a:effectLst>
        </p:spPr>
      </p:pic>
      <p:sp>
        <p:nvSpPr>
          <p:cNvPr id="60" name="Google Shape;60;p14"/>
          <p:cNvSpPr txBox="1">
            <a:spLocks noGrp="1"/>
          </p:cNvSpPr>
          <p:nvPr>
            <p:ph type="title"/>
          </p:nvPr>
        </p:nvSpPr>
        <p:spPr>
          <a:xfrm>
            <a:off x="0" y="180623"/>
            <a:ext cx="12192000" cy="733600"/>
          </a:xfrm>
          <a:prstGeom prst="rect">
            <a:avLst/>
          </a:prstGeom>
          <a:noFill/>
          <a:ln>
            <a:noFill/>
          </a:ln>
        </p:spPr>
        <p:txBody>
          <a:bodyPr spcFirstLastPara="1" wrap="square" lIns="91425" tIns="45700" rIns="91425" bIns="45700" anchor="ctr" anchorCtr="0">
            <a:normAutofit/>
          </a:bodyPr>
          <a:lstStyle>
            <a:lvl1pPr lvl="0" algn="ctr" rtl="0">
              <a:spcBef>
                <a:spcPts val="0"/>
              </a:spcBef>
              <a:spcAft>
                <a:spcPts val="0"/>
              </a:spcAft>
              <a:buClr>
                <a:srgbClr val="133C68"/>
              </a:buClr>
              <a:buSzPts val="2000"/>
              <a:buFont typeface="Avenir"/>
              <a:buNone/>
              <a:defRPr sz="2667"/>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1" name="Google Shape;61;p14"/>
          <p:cNvSpPr txBox="1">
            <a:spLocks noGrp="1"/>
          </p:cNvSpPr>
          <p:nvPr>
            <p:ph type="body" idx="1"/>
          </p:nvPr>
        </p:nvSpPr>
        <p:spPr>
          <a:xfrm>
            <a:off x="609604" y="914400"/>
            <a:ext cx="10972800" cy="5442000"/>
          </a:xfrm>
          <a:prstGeom prst="rect">
            <a:avLst/>
          </a:prstGeom>
          <a:noFill/>
          <a:ln>
            <a:noFill/>
          </a:ln>
        </p:spPr>
        <p:txBody>
          <a:bodyPr spcFirstLastPara="1" wrap="square" lIns="91425" tIns="45700" rIns="91425" bIns="45700" anchor="t" anchorCtr="0">
            <a:normAutofit/>
          </a:bodyPr>
          <a:lstStyle>
            <a:lvl1pPr marL="609585" lvl="0" indent="-457189" algn="l" rtl="0">
              <a:lnSpc>
                <a:spcPct val="100000"/>
              </a:lnSpc>
              <a:spcBef>
                <a:spcPts val="480"/>
              </a:spcBef>
              <a:spcAft>
                <a:spcPts val="0"/>
              </a:spcAft>
              <a:buClr>
                <a:srgbClr val="133C68"/>
              </a:buClr>
              <a:buSzPts val="1800"/>
              <a:buFont typeface="Arial"/>
              <a:buChar char="•"/>
              <a:defRPr sz="2400">
                <a:solidFill>
                  <a:srgbClr val="133C68"/>
                </a:solidFill>
              </a:defRPr>
            </a:lvl1pPr>
            <a:lvl2pPr marL="1219170" lvl="1" indent="-304792" algn="l" rtl="0">
              <a:spcBef>
                <a:spcPts val="1600"/>
              </a:spcBef>
              <a:spcAft>
                <a:spcPts val="0"/>
              </a:spcAft>
              <a:buClr>
                <a:srgbClr val="888888"/>
              </a:buClr>
              <a:buSzPts val="1800"/>
              <a:buNone/>
              <a:defRPr sz="2400">
                <a:solidFill>
                  <a:srgbClr val="888888"/>
                </a:solidFill>
              </a:defRPr>
            </a:lvl2pPr>
            <a:lvl3pPr marL="1828754" lvl="2" indent="-304792" algn="l" rtl="0">
              <a:spcBef>
                <a:spcPts val="1600"/>
              </a:spcBef>
              <a:spcAft>
                <a:spcPts val="0"/>
              </a:spcAft>
              <a:buClr>
                <a:srgbClr val="888888"/>
              </a:buClr>
              <a:buSzPts val="1600"/>
              <a:buNone/>
              <a:defRPr sz="2133">
                <a:solidFill>
                  <a:srgbClr val="888888"/>
                </a:solidFill>
              </a:defRPr>
            </a:lvl3pPr>
            <a:lvl4pPr marL="2438339" lvl="3" indent="-304792" algn="l" rtl="0">
              <a:spcBef>
                <a:spcPts val="1600"/>
              </a:spcBef>
              <a:spcAft>
                <a:spcPts val="0"/>
              </a:spcAft>
              <a:buClr>
                <a:srgbClr val="888888"/>
              </a:buClr>
              <a:buSzPts val="1400"/>
              <a:buNone/>
              <a:defRPr sz="1867">
                <a:solidFill>
                  <a:srgbClr val="888888"/>
                </a:solidFill>
              </a:defRPr>
            </a:lvl4pPr>
            <a:lvl5pPr marL="3047924" lvl="4" indent="-304792" algn="l" rtl="0">
              <a:spcBef>
                <a:spcPts val="1600"/>
              </a:spcBef>
              <a:spcAft>
                <a:spcPts val="0"/>
              </a:spcAft>
              <a:buClr>
                <a:srgbClr val="888888"/>
              </a:buClr>
              <a:buSzPts val="1400"/>
              <a:buNone/>
              <a:defRPr sz="1867">
                <a:solidFill>
                  <a:srgbClr val="888888"/>
                </a:solidFill>
              </a:defRPr>
            </a:lvl5pPr>
            <a:lvl6pPr marL="3657509" lvl="5" indent="-304792" algn="l" rtl="0">
              <a:spcBef>
                <a:spcPts val="1600"/>
              </a:spcBef>
              <a:spcAft>
                <a:spcPts val="0"/>
              </a:spcAft>
              <a:buClr>
                <a:srgbClr val="888888"/>
              </a:buClr>
              <a:buSzPts val="1400"/>
              <a:buNone/>
              <a:defRPr sz="1867">
                <a:solidFill>
                  <a:srgbClr val="888888"/>
                </a:solidFill>
              </a:defRPr>
            </a:lvl6pPr>
            <a:lvl7pPr marL="4267093" lvl="6" indent="-304792" algn="l" rtl="0">
              <a:spcBef>
                <a:spcPts val="1600"/>
              </a:spcBef>
              <a:spcAft>
                <a:spcPts val="0"/>
              </a:spcAft>
              <a:buClr>
                <a:srgbClr val="888888"/>
              </a:buClr>
              <a:buSzPts val="1400"/>
              <a:buNone/>
              <a:defRPr sz="1867">
                <a:solidFill>
                  <a:srgbClr val="888888"/>
                </a:solidFill>
              </a:defRPr>
            </a:lvl7pPr>
            <a:lvl8pPr marL="4876678" lvl="7" indent="-304792" algn="l" rtl="0">
              <a:spcBef>
                <a:spcPts val="1600"/>
              </a:spcBef>
              <a:spcAft>
                <a:spcPts val="0"/>
              </a:spcAft>
              <a:buClr>
                <a:srgbClr val="888888"/>
              </a:buClr>
              <a:buSzPts val="1400"/>
              <a:buNone/>
              <a:defRPr sz="1867">
                <a:solidFill>
                  <a:srgbClr val="888888"/>
                </a:solidFill>
              </a:defRPr>
            </a:lvl8pPr>
            <a:lvl9pPr marL="5486263" lvl="8" indent="-304792" algn="l" rtl="0">
              <a:spcBef>
                <a:spcPts val="1600"/>
              </a:spcBef>
              <a:spcAft>
                <a:spcPts val="1600"/>
              </a:spcAft>
              <a:buClr>
                <a:srgbClr val="888888"/>
              </a:buClr>
              <a:buSzPts val="1400"/>
              <a:buNone/>
              <a:defRPr sz="1867">
                <a:solidFill>
                  <a:srgbClr val="888888"/>
                </a:solidFill>
              </a:defRPr>
            </a:lvl9pPr>
          </a:lstStyle>
          <a:p>
            <a:endParaRPr/>
          </a:p>
        </p:txBody>
      </p:sp>
      <p:sp>
        <p:nvSpPr>
          <p:cNvPr id="62" name="Google Shape;62;p14"/>
          <p:cNvSpPr txBox="1">
            <a:spLocks noGrp="1"/>
          </p:cNvSpPr>
          <p:nvPr>
            <p:ph type="sldNum" idx="12"/>
          </p:nvPr>
        </p:nvSpPr>
        <p:spPr>
          <a:xfrm>
            <a:off x="11313041" y="6356353"/>
            <a:ext cx="675600" cy="365200"/>
          </a:xfrm>
          <a:prstGeom prst="rect">
            <a:avLst/>
          </a:prstGeom>
          <a:noFill/>
          <a:ln>
            <a:noFill/>
          </a:ln>
        </p:spPr>
        <p:txBody>
          <a:bodyPr spcFirstLastPara="1" wrap="square" lIns="91425" tIns="45700" rIns="91425" bIns="45700" anchor="t" anchorCtr="0">
            <a:normAutofit/>
          </a:bodyPr>
          <a:lstStyle>
            <a:lvl1pPr marL="0" marR="0" lvl="0" indent="0" algn="r" rtl="0">
              <a:spcBef>
                <a:spcPts val="0"/>
              </a:spcBef>
              <a:buNone/>
              <a:defRPr sz="1333" b="0" i="0" u="none" strike="noStrike" cap="none">
                <a:solidFill>
                  <a:srgbClr val="133C68"/>
                </a:solidFill>
                <a:latin typeface="Arial"/>
                <a:ea typeface="Arial"/>
                <a:cs typeface="Arial"/>
                <a:sym typeface="Arial"/>
              </a:defRPr>
            </a:lvl1pPr>
            <a:lvl2pPr marL="0" marR="0" lvl="1" indent="0" algn="r" rtl="0">
              <a:spcBef>
                <a:spcPts val="0"/>
              </a:spcBef>
              <a:buNone/>
              <a:defRPr sz="1333" b="0" i="0" u="none" strike="noStrike" cap="none">
                <a:solidFill>
                  <a:srgbClr val="133C68"/>
                </a:solidFill>
                <a:latin typeface="Arial"/>
                <a:ea typeface="Arial"/>
                <a:cs typeface="Arial"/>
                <a:sym typeface="Arial"/>
              </a:defRPr>
            </a:lvl2pPr>
            <a:lvl3pPr marL="0" marR="0" lvl="2" indent="0" algn="r" rtl="0">
              <a:spcBef>
                <a:spcPts val="0"/>
              </a:spcBef>
              <a:buNone/>
              <a:defRPr sz="1333" b="0" i="0" u="none" strike="noStrike" cap="none">
                <a:solidFill>
                  <a:srgbClr val="133C68"/>
                </a:solidFill>
                <a:latin typeface="Arial"/>
                <a:ea typeface="Arial"/>
                <a:cs typeface="Arial"/>
                <a:sym typeface="Arial"/>
              </a:defRPr>
            </a:lvl3pPr>
            <a:lvl4pPr marL="0" marR="0" lvl="3" indent="0" algn="r" rtl="0">
              <a:spcBef>
                <a:spcPts val="0"/>
              </a:spcBef>
              <a:buNone/>
              <a:defRPr sz="1333" b="0" i="0" u="none" strike="noStrike" cap="none">
                <a:solidFill>
                  <a:srgbClr val="133C68"/>
                </a:solidFill>
                <a:latin typeface="Arial"/>
                <a:ea typeface="Arial"/>
                <a:cs typeface="Arial"/>
                <a:sym typeface="Arial"/>
              </a:defRPr>
            </a:lvl4pPr>
            <a:lvl5pPr marL="0" marR="0" lvl="4" indent="0" algn="r" rtl="0">
              <a:spcBef>
                <a:spcPts val="0"/>
              </a:spcBef>
              <a:buNone/>
              <a:defRPr sz="1333" b="0" i="0" u="none" strike="noStrike" cap="none">
                <a:solidFill>
                  <a:srgbClr val="133C68"/>
                </a:solidFill>
                <a:latin typeface="Arial"/>
                <a:ea typeface="Arial"/>
                <a:cs typeface="Arial"/>
                <a:sym typeface="Arial"/>
              </a:defRPr>
            </a:lvl5pPr>
            <a:lvl6pPr marL="0" marR="0" lvl="5" indent="0" algn="r" rtl="0">
              <a:spcBef>
                <a:spcPts val="0"/>
              </a:spcBef>
              <a:buNone/>
              <a:defRPr sz="1333" b="0" i="0" u="none" strike="noStrike" cap="none">
                <a:solidFill>
                  <a:srgbClr val="133C68"/>
                </a:solidFill>
                <a:latin typeface="Arial"/>
                <a:ea typeface="Arial"/>
                <a:cs typeface="Arial"/>
                <a:sym typeface="Arial"/>
              </a:defRPr>
            </a:lvl6pPr>
            <a:lvl7pPr marL="0" marR="0" lvl="6" indent="0" algn="r" rtl="0">
              <a:spcBef>
                <a:spcPts val="0"/>
              </a:spcBef>
              <a:buNone/>
              <a:defRPr sz="1333" b="0" i="0" u="none" strike="noStrike" cap="none">
                <a:solidFill>
                  <a:srgbClr val="133C68"/>
                </a:solidFill>
                <a:latin typeface="Arial"/>
                <a:ea typeface="Arial"/>
                <a:cs typeface="Arial"/>
                <a:sym typeface="Arial"/>
              </a:defRPr>
            </a:lvl7pPr>
            <a:lvl8pPr marL="0" marR="0" lvl="7" indent="0" algn="r" rtl="0">
              <a:spcBef>
                <a:spcPts val="0"/>
              </a:spcBef>
              <a:buNone/>
              <a:defRPr sz="1333" b="0" i="0" u="none" strike="noStrike" cap="none">
                <a:solidFill>
                  <a:srgbClr val="133C68"/>
                </a:solidFill>
                <a:latin typeface="Arial"/>
                <a:ea typeface="Arial"/>
                <a:cs typeface="Arial"/>
                <a:sym typeface="Arial"/>
              </a:defRPr>
            </a:lvl8pPr>
            <a:lvl9pPr marL="0" marR="0" lvl="8" indent="0" algn="r" rtl="0">
              <a:spcBef>
                <a:spcPts val="0"/>
              </a:spcBef>
              <a:buNone/>
              <a:defRPr sz="1333" b="0" i="0" u="none" strike="noStrike" cap="none">
                <a:solidFill>
                  <a:srgbClr val="133C68"/>
                </a:solidFill>
                <a:latin typeface="Arial"/>
                <a:ea typeface="Arial"/>
                <a:cs typeface="Arial"/>
                <a:sym typeface="Arial"/>
              </a:defRPr>
            </a:lvl9pPr>
          </a:lstStyle>
          <a:p>
            <a:pPr>
              <a:spcAft>
                <a:spcPts val="0"/>
              </a:spcAft>
            </a:pPr>
            <a:fld id="{00000000-1234-1234-1234-123412341234}" type="slidenum">
              <a:rPr lang="en-GB" smtClean="0"/>
              <a:pPr>
                <a:spcAft>
                  <a:spcPts val="0"/>
                </a:spcAft>
              </a:pPr>
              <a:t>‹#›</a:t>
            </a:fld>
            <a:endParaRPr lang="en-GB"/>
          </a:p>
        </p:txBody>
      </p:sp>
      <p:sp>
        <p:nvSpPr>
          <p:cNvPr id="63" name="Google Shape;63;p14"/>
          <p:cNvSpPr txBox="1">
            <a:spLocks noGrp="1"/>
          </p:cNvSpPr>
          <p:nvPr>
            <p:ph type="body" idx="2"/>
          </p:nvPr>
        </p:nvSpPr>
        <p:spPr>
          <a:xfrm>
            <a:off x="2165351" y="5683251"/>
            <a:ext cx="7861200" cy="673200"/>
          </a:xfrm>
          <a:prstGeom prst="rect">
            <a:avLst/>
          </a:prstGeom>
          <a:noFill/>
          <a:ln>
            <a:noFill/>
          </a:ln>
        </p:spPr>
        <p:txBody>
          <a:bodyPr spcFirstLastPara="1" wrap="square" lIns="91425" tIns="45700" rIns="91425" bIns="45700" anchor="ctr" anchorCtr="0">
            <a:normAutofit/>
          </a:bodyPr>
          <a:lstStyle>
            <a:lvl1pPr marL="609585" lvl="0" indent="-304792" algn="ctr" rtl="0">
              <a:spcBef>
                <a:spcPts val="400"/>
              </a:spcBef>
              <a:spcAft>
                <a:spcPts val="0"/>
              </a:spcAft>
              <a:buClr>
                <a:srgbClr val="133C68"/>
              </a:buClr>
              <a:buSzPts val="1500"/>
              <a:buNone/>
              <a:defRPr sz="2000"/>
            </a:lvl1pPr>
            <a:lvl2pPr marL="1219170" lvl="1" indent="-304792" algn="l" rtl="0">
              <a:spcBef>
                <a:spcPts val="1600"/>
              </a:spcBef>
              <a:spcAft>
                <a:spcPts val="0"/>
              </a:spcAft>
              <a:buClr>
                <a:srgbClr val="133C68"/>
              </a:buClr>
              <a:buSzPts val="2000"/>
              <a:buNone/>
              <a:defRPr/>
            </a:lvl2pPr>
            <a:lvl3pPr marL="1828754" lvl="2" indent="-304792" algn="l" rtl="0">
              <a:spcBef>
                <a:spcPts val="1600"/>
              </a:spcBef>
              <a:spcAft>
                <a:spcPts val="0"/>
              </a:spcAft>
              <a:buClr>
                <a:srgbClr val="133C68"/>
              </a:buClr>
              <a:buSzPts val="1800"/>
              <a:buNone/>
              <a:defRPr/>
            </a:lvl3pPr>
            <a:lvl4pPr marL="2438339" lvl="3" indent="-304792" algn="l" rtl="0">
              <a:spcBef>
                <a:spcPts val="1600"/>
              </a:spcBef>
              <a:spcAft>
                <a:spcPts val="0"/>
              </a:spcAft>
              <a:buClr>
                <a:srgbClr val="133C68"/>
              </a:buClr>
              <a:buSzPts val="1600"/>
              <a:buNone/>
              <a:defRPr/>
            </a:lvl4pPr>
            <a:lvl5pPr marL="3047924" lvl="4" indent="-304792" algn="l" rtl="0">
              <a:spcBef>
                <a:spcPts val="1600"/>
              </a:spcBef>
              <a:spcAft>
                <a:spcPts val="0"/>
              </a:spcAft>
              <a:buClr>
                <a:srgbClr val="133C68"/>
              </a:buClr>
              <a:buSzPts val="1600"/>
              <a:buNone/>
              <a:defRPr/>
            </a:lvl5pPr>
            <a:lvl6pPr marL="3657509" lvl="5" indent="-457189" algn="l" rtl="0">
              <a:spcBef>
                <a:spcPts val="1600"/>
              </a:spcBef>
              <a:spcAft>
                <a:spcPts val="0"/>
              </a:spcAft>
              <a:buClr>
                <a:schemeClr val="dk1"/>
              </a:buClr>
              <a:buSzPts val="1800"/>
              <a:buChar char="■"/>
              <a:defRPr/>
            </a:lvl6pPr>
            <a:lvl7pPr marL="4267093" lvl="6" indent="-457189" algn="l" rtl="0">
              <a:spcBef>
                <a:spcPts val="1600"/>
              </a:spcBef>
              <a:spcAft>
                <a:spcPts val="0"/>
              </a:spcAft>
              <a:buClr>
                <a:schemeClr val="dk1"/>
              </a:buClr>
              <a:buSzPts val="1800"/>
              <a:buChar char="●"/>
              <a:defRPr/>
            </a:lvl7pPr>
            <a:lvl8pPr marL="4876678" lvl="7" indent="-457189" algn="l" rtl="0">
              <a:spcBef>
                <a:spcPts val="1600"/>
              </a:spcBef>
              <a:spcAft>
                <a:spcPts val="0"/>
              </a:spcAft>
              <a:buClr>
                <a:schemeClr val="dk1"/>
              </a:buClr>
              <a:buSzPts val="1800"/>
              <a:buChar char="○"/>
              <a:defRPr/>
            </a:lvl8pPr>
            <a:lvl9pPr marL="5486263" lvl="8" indent="-457189" algn="l" rtl="0">
              <a:spcBef>
                <a:spcPts val="1600"/>
              </a:spcBef>
              <a:spcAft>
                <a:spcPts val="1600"/>
              </a:spcAft>
              <a:buClr>
                <a:schemeClr val="dk1"/>
              </a:buClr>
              <a:buSzPts val="1800"/>
              <a:buChar char="■"/>
              <a:defRPr/>
            </a:lvl9pPr>
          </a:lstStyle>
          <a:p>
            <a:endParaRPr/>
          </a:p>
        </p:txBody>
      </p:sp>
      <p:sp>
        <p:nvSpPr>
          <p:cNvPr id="64" name="Google Shape;64;p14"/>
          <p:cNvSpPr txBox="1">
            <a:spLocks noGrp="1"/>
          </p:cNvSpPr>
          <p:nvPr>
            <p:ph type="body" idx="3"/>
          </p:nvPr>
        </p:nvSpPr>
        <p:spPr>
          <a:xfrm>
            <a:off x="2165351" y="6356355"/>
            <a:ext cx="7861200" cy="365200"/>
          </a:xfrm>
          <a:prstGeom prst="rect">
            <a:avLst/>
          </a:prstGeom>
          <a:noFill/>
          <a:ln>
            <a:noFill/>
          </a:ln>
        </p:spPr>
        <p:txBody>
          <a:bodyPr spcFirstLastPara="1" wrap="square" lIns="91425" tIns="45700" rIns="91425" bIns="45700" anchor="t" anchorCtr="0">
            <a:normAutofit/>
          </a:bodyPr>
          <a:lstStyle>
            <a:lvl1pPr marL="609585" lvl="0" indent="-304792" algn="ctr" rtl="0">
              <a:spcBef>
                <a:spcPts val="267"/>
              </a:spcBef>
              <a:spcAft>
                <a:spcPts val="0"/>
              </a:spcAft>
              <a:buClr>
                <a:srgbClr val="133C68"/>
              </a:buClr>
              <a:buSzPts val="1000"/>
              <a:buNone/>
              <a:defRPr sz="1333"/>
            </a:lvl1pPr>
            <a:lvl2pPr marL="1219170" lvl="1" indent="-304792" algn="l" rtl="0">
              <a:spcBef>
                <a:spcPts val="1600"/>
              </a:spcBef>
              <a:spcAft>
                <a:spcPts val="0"/>
              </a:spcAft>
              <a:buClr>
                <a:srgbClr val="133C68"/>
              </a:buClr>
              <a:buSzPts val="2000"/>
              <a:buNone/>
              <a:defRPr/>
            </a:lvl2pPr>
            <a:lvl3pPr marL="1828754" lvl="2" indent="-304792" algn="l" rtl="0">
              <a:spcBef>
                <a:spcPts val="1600"/>
              </a:spcBef>
              <a:spcAft>
                <a:spcPts val="0"/>
              </a:spcAft>
              <a:buClr>
                <a:srgbClr val="133C68"/>
              </a:buClr>
              <a:buSzPts val="1800"/>
              <a:buNone/>
              <a:defRPr/>
            </a:lvl3pPr>
            <a:lvl4pPr marL="2438339" lvl="3" indent="-304792" algn="l" rtl="0">
              <a:spcBef>
                <a:spcPts val="1600"/>
              </a:spcBef>
              <a:spcAft>
                <a:spcPts val="0"/>
              </a:spcAft>
              <a:buClr>
                <a:srgbClr val="133C68"/>
              </a:buClr>
              <a:buSzPts val="1600"/>
              <a:buNone/>
              <a:defRPr/>
            </a:lvl4pPr>
            <a:lvl5pPr marL="3047924" lvl="4" indent="-304792" algn="l" rtl="0">
              <a:spcBef>
                <a:spcPts val="1600"/>
              </a:spcBef>
              <a:spcAft>
                <a:spcPts val="0"/>
              </a:spcAft>
              <a:buClr>
                <a:srgbClr val="133C68"/>
              </a:buClr>
              <a:buSzPts val="1600"/>
              <a:buNone/>
              <a:defRPr/>
            </a:lvl5pPr>
            <a:lvl6pPr marL="3657509" lvl="5" indent="-457189" algn="l" rtl="0">
              <a:spcBef>
                <a:spcPts val="1600"/>
              </a:spcBef>
              <a:spcAft>
                <a:spcPts val="0"/>
              </a:spcAft>
              <a:buClr>
                <a:schemeClr val="dk1"/>
              </a:buClr>
              <a:buSzPts val="1800"/>
              <a:buChar char="■"/>
              <a:defRPr/>
            </a:lvl6pPr>
            <a:lvl7pPr marL="4267093" lvl="6" indent="-457189" algn="l" rtl="0">
              <a:spcBef>
                <a:spcPts val="1600"/>
              </a:spcBef>
              <a:spcAft>
                <a:spcPts val="0"/>
              </a:spcAft>
              <a:buClr>
                <a:schemeClr val="dk1"/>
              </a:buClr>
              <a:buSzPts val="1800"/>
              <a:buChar char="●"/>
              <a:defRPr/>
            </a:lvl7pPr>
            <a:lvl8pPr marL="4876678" lvl="7" indent="-457189" algn="l" rtl="0">
              <a:spcBef>
                <a:spcPts val="1600"/>
              </a:spcBef>
              <a:spcAft>
                <a:spcPts val="0"/>
              </a:spcAft>
              <a:buClr>
                <a:schemeClr val="dk1"/>
              </a:buClr>
              <a:buSzPts val="1800"/>
              <a:buChar char="○"/>
              <a:defRPr/>
            </a:lvl8pPr>
            <a:lvl9pPr marL="5486263" lvl="8" indent="-457189" algn="l" rtl="0">
              <a:spcBef>
                <a:spcPts val="1600"/>
              </a:spcBef>
              <a:spcAft>
                <a:spcPts val="1600"/>
              </a:spcAft>
              <a:buClr>
                <a:schemeClr val="dk1"/>
              </a:buClr>
              <a:buSzPts val="1800"/>
              <a:buChar char="■"/>
              <a:defRPr/>
            </a:lvl9pPr>
          </a:lstStyle>
          <a:p>
            <a:endParaRPr/>
          </a:p>
        </p:txBody>
      </p:sp>
      <p:sp>
        <p:nvSpPr>
          <p:cNvPr id="65" name="Google Shape;65;p14"/>
          <p:cNvSpPr/>
          <p:nvPr/>
        </p:nvSpPr>
        <p:spPr>
          <a:xfrm>
            <a:off x="0" y="914399"/>
            <a:ext cx="12192000" cy="5442000"/>
          </a:xfrm>
          <a:prstGeom prst="rect">
            <a:avLst/>
          </a:prstGeom>
          <a:solidFill>
            <a:schemeClr val="lt1"/>
          </a:solidFill>
          <a:ln>
            <a:noFill/>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4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6592344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7"/>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a:defRPr/>
            </a:pPr>
            <a:fld id="{468D9F24-22BF-F843-B2AA-E36CC5287C48}" type="datetimeFigureOut">
              <a:rPr lang="en-US"/>
              <a:pPr>
                <a:defRPr/>
              </a:pPr>
              <a:t>7/16/24</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5D98DA7C-0E8F-5A4E-A975-85CF7DAAB4DD}" type="slidenum">
              <a:rPr lang="en-US" altLang="en-US"/>
              <a:pPr>
                <a:defRPr/>
              </a:pPr>
              <a:t>‹#›</a:t>
            </a:fld>
            <a:endParaRPr lang="en-US" altLang="en-US"/>
          </a:p>
        </p:txBody>
      </p:sp>
    </p:spTree>
    <p:extLst>
      <p:ext uri="{BB962C8B-B14F-4D97-AF65-F5344CB8AC3E}">
        <p14:creationId xmlns:p14="http://schemas.microsoft.com/office/powerpoint/2010/main" val="10605641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6"/>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6"/>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pPr>
              <a:defRPr/>
            </a:pPr>
            <a:fld id="{28F7EB75-20F4-874A-9956-A5526ACEE14C}" type="datetimeFigureOut">
              <a:rPr lang="en-US"/>
              <a:pPr>
                <a:defRPr/>
              </a:pPr>
              <a:t>7/16/24</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3FA15B69-02B5-164F-8FE2-6035C3E82F30}" type="slidenum">
              <a:rPr lang="en-US" altLang="en-US"/>
              <a:pPr>
                <a:defRPr/>
              </a:pPr>
              <a:t>‹#›</a:t>
            </a:fld>
            <a:endParaRPr lang="en-US" altLang="en-US"/>
          </a:p>
        </p:txBody>
      </p:sp>
    </p:spTree>
    <p:extLst>
      <p:ext uri="{BB962C8B-B14F-4D97-AF65-F5344CB8AC3E}">
        <p14:creationId xmlns:p14="http://schemas.microsoft.com/office/powerpoint/2010/main" val="7870628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72"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72"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pPr>
              <a:defRPr/>
            </a:pPr>
            <a:fld id="{F3716158-3C35-B14E-83B3-958FF007AF27}" type="datetimeFigureOut">
              <a:rPr lang="en-US"/>
              <a:pPr>
                <a:defRPr/>
              </a:pPr>
              <a:t>7/16/24</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F258187A-D368-CA4E-B480-9DF82C56EBDD}" type="slidenum">
              <a:rPr lang="en-US" altLang="en-US"/>
              <a:pPr>
                <a:defRPr/>
              </a:pPr>
              <a:t>‹#›</a:t>
            </a:fld>
            <a:endParaRPr lang="en-US" altLang="en-US"/>
          </a:p>
        </p:txBody>
      </p:sp>
    </p:spTree>
    <p:extLst>
      <p:ext uri="{BB962C8B-B14F-4D97-AF65-F5344CB8AC3E}">
        <p14:creationId xmlns:p14="http://schemas.microsoft.com/office/powerpoint/2010/main" val="18128657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fld id="{160D8052-F06A-A440-B3B4-9EEBB2DE40EF}" type="datetimeFigureOut">
              <a:rPr lang="en-US"/>
              <a:pPr>
                <a:defRPr/>
              </a:pPr>
              <a:t>7/16/24</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A60BCB41-208B-A941-AFCD-7EB3FE60F96D}" type="slidenum">
              <a:rPr lang="en-US" altLang="en-US"/>
              <a:pPr>
                <a:defRPr/>
              </a:pPr>
              <a:t>‹#›</a:t>
            </a:fld>
            <a:endParaRPr lang="en-US" altLang="en-US"/>
          </a:p>
        </p:txBody>
      </p:sp>
    </p:spTree>
    <p:extLst>
      <p:ext uri="{BB962C8B-B14F-4D97-AF65-F5344CB8AC3E}">
        <p14:creationId xmlns:p14="http://schemas.microsoft.com/office/powerpoint/2010/main" val="3374665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09303B8F-8254-5C43-BE71-9E7BA5034F2D}" type="datetimeFigureOut">
              <a:rPr lang="en-US"/>
              <a:pPr>
                <a:defRPr/>
              </a:pPr>
              <a:t>7/16/24</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39808E6F-C461-9148-928B-670462B2894B}" type="slidenum">
              <a:rPr lang="en-US" altLang="en-US"/>
              <a:pPr>
                <a:defRPr/>
              </a:pPr>
              <a:t>‹#›</a:t>
            </a:fld>
            <a:endParaRPr lang="en-US" altLang="en-US"/>
          </a:p>
        </p:txBody>
      </p:sp>
    </p:spTree>
    <p:extLst>
      <p:ext uri="{BB962C8B-B14F-4D97-AF65-F5344CB8AC3E}">
        <p14:creationId xmlns:p14="http://schemas.microsoft.com/office/powerpoint/2010/main" val="2958764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7"/>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3" y="1435103"/>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906D94DF-D6AB-CF4D-B58F-C5A3C7A89608}" type="datetimeFigureOut">
              <a:rPr lang="en-US"/>
              <a:pPr>
                <a:defRPr/>
              </a:pPr>
              <a:t>7/16/24</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0C204249-9A57-914D-AF73-E1ADAABB1BC1}" type="slidenum">
              <a:rPr lang="en-US" altLang="en-US"/>
              <a:pPr>
                <a:defRPr/>
              </a:pPr>
              <a:t>‹#›</a:t>
            </a:fld>
            <a:endParaRPr lang="en-US" altLang="en-US"/>
          </a:p>
        </p:txBody>
      </p:sp>
    </p:spTree>
    <p:extLst>
      <p:ext uri="{BB962C8B-B14F-4D97-AF65-F5344CB8AC3E}">
        <p14:creationId xmlns:p14="http://schemas.microsoft.com/office/powerpoint/2010/main" val="13712557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A5DA7DB2-8965-FA4B-A80B-3DEED4DB629C}" type="datetimeFigureOut">
              <a:rPr lang="en-US"/>
              <a:pPr>
                <a:defRPr/>
              </a:pPr>
              <a:t>7/16/24</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ED7FD26F-C419-C54F-AFA9-7C920D535627}" type="slidenum">
              <a:rPr lang="en-US" altLang="en-US"/>
              <a:pPr>
                <a:defRPr/>
              </a:pPr>
              <a:t>‹#›</a:t>
            </a:fld>
            <a:endParaRPr lang="en-US" altLang="en-US"/>
          </a:p>
        </p:txBody>
      </p:sp>
    </p:spTree>
    <p:extLst>
      <p:ext uri="{BB962C8B-B14F-4D97-AF65-F5344CB8AC3E}">
        <p14:creationId xmlns:p14="http://schemas.microsoft.com/office/powerpoint/2010/main" val="20477524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slideLayout" Target="../slideLayouts/slideLayout28.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5" Type="http://schemas.openxmlformats.org/officeDocument/2006/relationships/theme" Target="../theme/theme2.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Text Placeholder 2"/>
          <p:cNvSpPr>
            <a:spLocks noGrp="1"/>
          </p:cNvSpPr>
          <p:nvPr>
            <p:ph type="body" idx="1"/>
          </p:nvPr>
        </p:nvSpPr>
        <p:spPr bwMode="auto">
          <a:xfrm>
            <a:off x="609600" y="1600201"/>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cs typeface="+mn-cs"/>
              </a:defRPr>
            </a:lvl1pPr>
          </a:lstStyle>
          <a:p>
            <a:pPr>
              <a:defRPr/>
            </a:pPr>
            <a:fld id="{F1C3149C-A556-9D4C-B648-30036178B464}" type="datetimeFigureOut">
              <a:rPr lang="en-US"/>
              <a:pPr>
                <a:defRPr/>
              </a:pPr>
              <a:t>7/16/24</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cs typeface="+mn-cs"/>
              </a:defRPr>
            </a:lvl1pPr>
          </a:lstStyle>
          <a:p>
            <a:pPr>
              <a:defRPr/>
            </a:pPr>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a:solidFill>
                  <a:srgbClr val="898989"/>
                </a:solidFill>
                <a:latin typeface="Calibri" panose="020F0502020204030204" pitchFamily="34" charset="0"/>
                <a:ea typeface="+mn-ea"/>
                <a:cs typeface="Arial" panose="020B0604020202020204" pitchFamily="34" charset="0"/>
              </a:defRPr>
            </a:lvl1pPr>
          </a:lstStyle>
          <a:p>
            <a:pPr>
              <a:defRPr/>
            </a:pPr>
            <a:fld id="{E25D4C5F-491A-6F42-9061-3EC5F808E463}"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78" r:id="rId14"/>
    <p:sldLayoutId id="2147483679" r:id="rId15"/>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5B88B97-84B4-6D42-849B-EA98C5B99CEC}" type="datetimeFigureOut">
              <a:rPr lang="en-US" smtClean="0"/>
              <a:t>7/16/24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1D5334-65E8-8248-84A0-F987514C7E81}" type="slidenum">
              <a:rPr lang="en-US" smtClean="0"/>
              <a:t>‹#›</a:t>
            </a:fld>
            <a:endParaRPr lang="en-US"/>
          </a:p>
        </p:txBody>
      </p:sp>
    </p:spTree>
    <p:extLst>
      <p:ext uri="{BB962C8B-B14F-4D97-AF65-F5344CB8AC3E}">
        <p14:creationId xmlns:p14="http://schemas.microsoft.com/office/powerpoint/2010/main" val="2883081344"/>
      </p:ext>
    </p:extLst>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 id="2147483676" r:id="rId12"/>
    <p:sldLayoutId id="2147483677" r:id="rId13"/>
    <p:sldLayoutId id="2147483680"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emf"/><Relationship Id="rId1" Type="http://schemas.openxmlformats.org/officeDocument/2006/relationships/slideLayout" Target="../slideLayouts/slideLayout15.xml"/><Relationship Id="rId5" Type="http://schemas.openxmlformats.org/officeDocument/2006/relationships/image" Target="../media/image7.png"/><Relationship Id="rId4" Type="http://schemas.openxmlformats.org/officeDocument/2006/relationships/image" Target="../media/image6.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1.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22.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29.xml"/><Relationship Id="rId4" Type="http://schemas.openxmlformats.org/officeDocument/2006/relationships/hyperlink" Target="https://doi.org/10.1038/s41592-021-01336-8"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13.xml"/><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14.xml"/><Relationship Id="rId4" Type="http://schemas.openxmlformats.org/officeDocument/2006/relationships/hyperlink" Target="https://doi.org/10.1038/nbt.4091" TargetMode="External"/></Relationships>
</file>

<file path=ppt/slides/_rels/slide15.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hyperlink" Target="http://kvfrans.com/variational-autoencoders-explained/" TargetMode="External"/><Relationship Id="rId2" Type="http://schemas.openxmlformats.org/officeDocument/2006/relationships/image" Target="../media/image25.tiff"/><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14.xml"/><Relationship Id="rId4" Type="http://schemas.openxmlformats.org/officeDocument/2006/relationships/image" Target="../media/image29.png"/></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14.xml"/><Relationship Id="rId4" Type="http://schemas.openxmlformats.org/officeDocument/2006/relationships/image" Target="../media/image30.png"/></Relationships>
</file>

<file path=ppt/slides/_rels/slide26.xml.rels><?xml version="1.0" encoding="UTF-8" standalone="yes"?>
<Relationships xmlns="http://schemas.openxmlformats.org/package/2006/relationships"><Relationship Id="rId3" Type="http://schemas.openxmlformats.org/officeDocument/2006/relationships/hyperlink" Target="https://satijalab.org/seurat/articles/integration_introduction.html" TargetMode="External"/><Relationship Id="rId2" Type="http://schemas.openxmlformats.org/officeDocument/2006/relationships/notesSlide" Target="../notesSlides/notesSlide16.xml"/><Relationship Id="rId1" Type="http://schemas.openxmlformats.org/officeDocument/2006/relationships/slideLayout" Target="../slideLayouts/slideLayout14.xml"/><Relationship Id="rId5" Type="http://schemas.openxmlformats.org/officeDocument/2006/relationships/image" Target="../media/image32.png"/><Relationship Id="rId4" Type="http://schemas.openxmlformats.org/officeDocument/2006/relationships/image" Target="../media/image31.png"/></Relationships>
</file>

<file path=ppt/slides/_rels/slide27.xml.rels><?xml version="1.0" encoding="UTF-8" standalone="yes"?>
<Relationships xmlns="http://schemas.openxmlformats.org/package/2006/relationships"><Relationship Id="rId3" Type="http://schemas.openxmlformats.org/officeDocument/2006/relationships/hyperlink" Target="https://satijalab.org/seurat/articles/integration_introduction.html" TargetMode="External"/><Relationship Id="rId2" Type="http://schemas.openxmlformats.org/officeDocument/2006/relationships/notesSlide" Target="../notesSlides/notesSlide17.xml"/><Relationship Id="rId1" Type="http://schemas.openxmlformats.org/officeDocument/2006/relationships/slideLayout" Target="../slideLayouts/slideLayout14.xml"/><Relationship Id="rId5" Type="http://schemas.openxmlformats.org/officeDocument/2006/relationships/image" Target="../media/image34.png"/><Relationship Id="rId4" Type="http://schemas.openxmlformats.org/officeDocument/2006/relationships/image" Target="../media/image33.png"/></Relationships>
</file>

<file path=ppt/slides/_rels/slide28.xml.rels><?xml version="1.0" encoding="UTF-8" standalone="yes"?>
<Relationships xmlns="http://schemas.openxmlformats.org/package/2006/relationships"><Relationship Id="rId3" Type="http://schemas.openxmlformats.org/officeDocument/2006/relationships/hyperlink" Target="https://satijalab.org/seurat/articles/integration_introduction.html" TargetMode="External"/><Relationship Id="rId2" Type="http://schemas.openxmlformats.org/officeDocument/2006/relationships/notesSlide" Target="../notesSlides/notesSlide18.xml"/><Relationship Id="rId1" Type="http://schemas.openxmlformats.org/officeDocument/2006/relationships/slideLayout" Target="../slideLayouts/slideLayout14.xml"/><Relationship Id="rId5" Type="http://schemas.openxmlformats.org/officeDocument/2006/relationships/image" Target="../media/image36.png"/><Relationship Id="rId4" Type="http://schemas.openxmlformats.org/officeDocument/2006/relationships/image" Target="../media/image35.png"/></Relationships>
</file>

<file path=ppt/slides/_rels/slide2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22.xml"/></Relationships>
</file>

<file path=ppt/slides/_rels/slide30.xml.rels><?xml version="1.0" encoding="UTF-8" standalone="yes"?>
<Relationships xmlns="http://schemas.openxmlformats.org/package/2006/relationships"><Relationship Id="rId3" Type="http://schemas.openxmlformats.org/officeDocument/2006/relationships/hyperlink" Target="https://docs.scvi-tools.org/en/stable/tutorials/notebooks/scvi_in_R.html" TargetMode="External"/><Relationship Id="rId2" Type="http://schemas.openxmlformats.org/officeDocument/2006/relationships/notesSlide" Target="../notesSlides/notesSlide20.xml"/><Relationship Id="rId1" Type="http://schemas.openxmlformats.org/officeDocument/2006/relationships/slideLayout" Target="../slideLayouts/slideLayout14.xml"/><Relationship Id="rId5" Type="http://schemas.openxmlformats.org/officeDocument/2006/relationships/image" Target="../media/image39.png"/><Relationship Id="rId4" Type="http://schemas.openxmlformats.org/officeDocument/2006/relationships/image" Target="../media/image3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2" Type="http://schemas.openxmlformats.org/officeDocument/2006/relationships/image" Target="../media/image40.tiff"/><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2.xml"/><Relationship Id="rId1" Type="http://schemas.openxmlformats.org/officeDocument/2006/relationships/slideLayout" Target="../slideLayouts/slideLayout14.xml"/><Relationship Id="rId4" Type="http://schemas.openxmlformats.org/officeDocument/2006/relationships/hyperlink" Target="https://doi.org/10.1038/s41592-021-01336-8" TargetMode="Externa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3" Type="http://schemas.openxmlformats.org/officeDocument/2006/relationships/hyperlink" Target="https://theislab.github.io/scib-reproducibility/index.html" TargetMode="External"/><Relationship Id="rId2" Type="http://schemas.openxmlformats.org/officeDocument/2006/relationships/notesSlide" Target="../notesSlides/notesSlide25.xml"/><Relationship Id="rId1" Type="http://schemas.openxmlformats.org/officeDocument/2006/relationships/slideLayout" Target="../slideLayouts/slideLayout14.xml"/><Relationship Id="rId4" Type="http://schemas.openxmlformats.org/officeDocument/2006/relationships/image" Target="../media/image44.png"/></Relationships>
</file>

<file path=ppt/slides/_rels/slide38.xml.rels><?xml version="1.0" encoding="UTF-8" standalone="yes"?>
<Relationships xmlns="http://schemas.openxmlformats.org/package/2006/relationships"><Relationship Id="rId3" Type="http://schemas.openxmlformats.org/officeDocument/2006/relationships/image" Target="../media/image45.tiff"/><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2.xml"/></Relationships>
</file>

<file path=ppt/slides/_rels/slide6.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4.xml"/><Relationship Id="rId1" Type="http://schemas.openxmlformats.org/officeDocument/2006/relationships/slideLayout" Target="../slideLayouts/slideLayout21.xml"/></Relationships>
</file>

<file path=ppt/slides/_rels/slide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2.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2.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E3DD04-E1E5-66F7-9CC2-E30683EA7690}"/>
              </a:ext>
            </a:extLst>
          </p:cNvPr>
          <p:cNvSpPr>
            <a:spLocks noGrp="1"/>
          </p:cNvSpPr>
          <p:nvPr>
            <p:ph type="title"/>
          </p:nvPr>
        </p:nvSpPr>
        <p:spPr>
          <a:xfrm>
            <a:off x="609600" y="1034614"/>
            <a:ext cx="10972800" cy="2166763"/>
          </a:xfrm>
        </p:spPr>
        <p:txBody>
          <a:bodyPr>
            <a:noAutofit/>
          </a:bodyPr>
          <a:lstStyle/>
          <a:p>
            <a:pPr algn="ctr">
              <a:spcBef>
                <a:spcPts val="0"/>
              </a:spcBef>
              <a:tabLst>
                <a:tab pos="2971800" algn="ctr"/>
                <a:tab pos="5943600" algn="r"/>
              </a:tabLst>
            </a:pPr>
            <a:r>
              <a:rPr lang="en-US" sz="2000" b="1" kern="100" dirty="0">
                <a:solidFill>
                  <a:srgbClr val="020056"/>
                </a:solidFill>
                <a:effectLst/>
                <a:latin typeface="Calibri"/>
                <a:ea typeface="Aptos" panose="020B0004020202020204" pitchFamily="34" charset="0"/>
                <a:cs typeface="Calibri"/>
              </a:rPr>
              <a:t>2024 Single Cell Workship Colombia</a:t>
            </a:r>
            <a:br>
              <a:rPr lang="en-US" sz="2000" b="1" kern="100" dirty="0">
                <a:effectLst/>
                <a:latin typeface="Calibri" panose="020F0502020204030204" pitchFamily="34" charset="0"/>
                <a:ea typeface="Aptos" panose="020B0004020202020204" pitchFamily="34" charset="0"/>
                <a:cs typeface="Calibri" panose="020F0502020204030204" pitchFamily="34" charset="0"/>
              </a:rPr>
            </a:br>
            <a:br>
              <a:rPr lang="en-US" sz="3600" b="1" kern="100" dirty="0">
                <a:effectLst/>
                <a:latin typeface="Calibri" panose="020F0502020204030204" pitchFamily="34" charset="0"/>
                <a:ea typeface="Aptos" panose="020B0004020202020204" pitchFamily="34" charset="0"/>
                <a:cs typeface="Calibri" panose="020F0502020204030204" pitchFamily="34" charset="0"/>
              </a:rPr>
            </a:br>
            <a:r>
              <a:rPr lang="en-US" sz="3600" b="1" kern="100" dirty="0">
                <a:solidFill>
                  <a:srgbClr val="020056"/>
                </a:solidFill>
                <a:effectLst/>
                <a:latin typeface="Calibri"/>
                <a:ea typeface="Aptos" panose="020B0004020202020204" pitchFamily="34" charset="0"/>
                <a:cs typeface="Calibri"/>
              </a:rPr>
              <a:t>M</a:t>
            </a:r>
            <a:r>
              <a:rPr lang="en-US" sz="3600" b="1" kern="100" dirty="0">
                <a:solidFill>
                  <a:srgbClr val="020056"/>
                </a:solidFill>
                <a:latin typeface="Calibri"/>
                <a:ea typeface="Aptos" panose="020B0004020202020204" pitchFamily="34" charset="0"/>
                <a:cs typeface="Calibri"/>
              </a:rPr>
              <a:t>odule 3: </a:t>
            </a:r>
            <a:r>
              <a:rPr lang="en-US" sz="3600" b="1" kern="100" dirty="0">
                <a:solidFill>
                  <a:srgbClr val="020056"/>
                </a:solidFill>
                <a:ea typeface="+mj-lt"/>
                <a:cs typeface="+mj-lt"/>
              </a:rPr>
              <a:t>data integration and batch correction</a:t>
            </a:r>
            <a:endParaRPr lang="en-US" sz="3600" kern="100" dirty="0">
              <a:solidFill>
                <a:srgbClr val="020056"/>
              </a:solidFill>
              <a:effectLst/>
              <a:latin typeface="Calibri" panose="020F0502020204030204" pitchFamily="34" charset="0"/>
              <a:ea typeface="Aptos" panose="020B0004020202020204" pitchFamily="34" charset="0"/>
              <a:cs typeface="Calibri" panose="020F0502020204030204" pitchFamily="34" charset="0"/>
            </a:endParaRPr>
          </a:p>
        </p:txBody>
      </p:sp>
      <p:sp>
        <p:nvSpPr>
          <p:cNvPr id="6" name="Rectangle 5">
            <a:extLst>
              <a:ext uri="{FF2B5EF4-FFF2-40B4-BE49-F238E27FC236}">
                <a16:creationId xmlns:a16="http://schemas.microsoft.com/office/drawing/2014/main" id="{2197779C-AD0F-5A1D-02E3-8EA92BA07C2D}"/>
              </a:ext>
            </a:extLst>
          </p:cNvPr>
          <p:cNvSpPr/>
          <p:nvPr/>
        </p:nvSpPr>
        <p:spPr>
          <a:xfrm>
            <a:off x="0" y="6005689"/>
            <a:ext cx="2334126" cy="733777"/>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 name="Subtitle 2">
            <a:extLst>
              <a:ext uri="{FF2B5EF4-FFF2-40B4-BE49-F238E27FC236}">
                <a16:creationId xmlns:a16="http://schemas.microsoft.com/office/drawing/2014/main" id="{07530F7D-3061-3BDA-483B-0E90113AF625}"/>
              </a:ext>
            </a:extLst>
          </p:cNvPr>
          <p:cNvSpPr txBox="1">
            <a:spLocks/>
          </p:cNvSpPr>
          <p:nvPr/>
        </p:nvSpPr>
        <p:spPr>
          <a:xfrm>
            <a:off x="4801857" y="5862433"/>
            <a:ext cx="2693225" cy="833875"/>
          </a:xfrm>
          <a:prstGeom prst="rect">
            <a:avLst/>
          </a:prstGeom>
        </p:spPr>
        <p:txBody>
          <a:bodyPr vert="horz" lIns="91440" tIns="45720" rIns="91440" bIns="45720" rtlCol="0" anchor="t">
            <a:normAutofit/>
          </a:bodyPr>
          <a:lstStyle>
            <a:lvl1pPr marL="380990" indent="-380990" algn="l" defTabSz="914400" rtl="0" eaLnBrk="1" latinLnBrk="0" hangingPunct="1">
              <a:lnSpc>
                <a:spcPct val="100000"/>
              </a:lnSpc>
              <a:spcBef>
                <a:spcPts val="1000"/>
              </a:spcBef>
              <a:buFont typeface="Arial"/>
              <a:buChar char="•"/>
              <a:defRPr sz="1867" kern="1200" baseline="0">
                <a:solidFill>
                  <a:srgbClr val="185485"/>
                </a:solidFill>
                <a:latin typeface="+mn-lt"/>
                <a:ea typeface="+mn-ea"/>
                <a:cs typeface="+mn-cs"/>
              </a:defRPr>
            </a:lvl1pPr>
            <a:lvl2pPr marL="609585" indent="0" algn="l" defTabSz="914400" rtl="0" eaLnBrk="1" latinLnBrk="0" hangingPunct="1">
              <a:lnSpc>
                <a:spcPct val="90000"/>
              </a:lnSpc>
              <a:spcBef>
                <a:spcPts val="500"/>
              </a:spcBef>
              <a:buFont typeface="Arial" panose="020B0604020202020204" pitchFamily="34" charset="0"/>
              <a:buNone/>
              <a:defRPr sz="2400" kern="1200">
                <a:solidFill>
                  <a:schemeClr val="tx1">
                    <a:tint val="75000"/>
                  </a:schemeClr>
                </a:solidFill>
                <a:latin typeface="+mn-lt"/>
                <a:ea typeface="+mn-ea"/>
                <a:cs typeface="+mn-cs"/>
              </a:defRPr>
            </a:lvl2pPr>
            <a:lvl3pPr marL="1219170" indent="0" algn="l" defTabSz="914400" rtl="0" eaLnBrk="1" latinLnBrk="0" hangingPunct="1">
              <a:lnSpc>
                <a:spcPct val="90000"/>
              </a:lnSpc>
              <a:spcBef>
                <a:spcPts val="500"/>
              </a:spcBef>
              <a:buFont typeface="Arial" panose="020B0604020202020204" pitchFamily="34" charset="0"/>
              <a:buNone/>
              <a:defRPr sz="2133" kern="1200">
                <a:solidFill>
                  <a:schemeClr val="tx1">
                    <a:tint val="75000"/>
                  </a:schemeClr>
                </a:solidFill>
                <a:latin typeface="+mn-lt"/>
                <a:ea typeface="+mn-ea"/>
                <a:cs typeface="+mn-cs"/>
              </a:defRPr>
            </a:lvl3pPr>
            <a:lvl4pPr marL="1828754" indent="0" algn="l" defTabSz="914400" rtl="0" eaLnBrk="1" latinLnBrk="0" hangingPunct="1">
              <a:lnSpc>
                <a:spcPct val="90000"/>
              </a:lnSpc>
              <a:spcBef>
                <a:spcPts val="500"/>
              </a:spcBef>
              <a:buFont typeface="Arial" panose="020B0604020202020204" pitchFamily="34" charset="0"/>
              <a:buNone/>
              <a:defRPr sz="1867" kern="1200">
                <a:solidFill>
                  <a:schemeClr val="tx1">
                    <a:tint val="75000"/>
                  </a:schemeClr>
                </a:solidFill>
                <a:latin typeface="+mn-lt"/>
                <a:ea typeface="+mn-ea"/>
                <a:cs typeface="+mn-cs"/>
              </a:defRPr>
            </a:lvl4pPr>
            <a:lvl5pPr marL="2438339" indent="0" algn="l" defTabSz="914400" rtl="0" eaLnBrk="1" latinLnBrk="0" hangingPunct="1">
              <a:lnSpc>
                <a:spcPct val="90000"/>
              </a:lnSpc>
              <a:spcBef>
                <a:spcPts val="500"/>
              </a:spcBef>
              <a:buFont typeface="Arial" panose="020B0604020202020204" pitchFamily="34" charset="0"/>
              <a:buNone/>
              <a:defRPr sz="1867" kern="1200">
                <a:solidFill>
                  <a:schemeClr val="tx1">
                    <a:tint val="75000"/>
                  </a:schemeClr>
                </a:solidFill>
                <a:latin typeface="+mn-lt"/>
                <a:ea typeface="+mn-ea"/>
                <a:cs typeface="+mn-cs"/>
              </a:defRPr>
            </a:lvl5pPr>
            <a:lvl6pPr marL="3047924" indent="0" algn="l" defTabSz="914400" rtl="0" eaLnBrk="1" latinLnBrk="0" hangingPunct="1">
              <a:lnSpc>
                <a:spcPct val="90000"/>
              </a:lnSpc>
              <a:spcBef>
                <a:spcPts val="500"/>
              </a:spcBef>
              <a:buFont typeface="Arial" panose="020B0604020202020204" pitchFamily="34" charset="0"/>
              <a:buNone/>
              <a:defRPr sz="1867" kern="1200">
                <a:solidFill>
                  <a:schemeClr val="tx1">
                    <a:tint val="75000"/>
                  </a:schemeClr>
                </a:solidFill>
                <a:latin typeface="+mn-lt"/>
                <a:ea typeface="+mn-ea"/>
                <a:cs typeface="+mn-cs"/>
              </a:defRPr>
            </a:lvl6pPr>
            <a:lvl7pPr marL="3657509" indent="0" algn="l" defTabSz="914400" rtl="0" eaLnBrk="1" latinLnBrk="0" hangingPunct="1">
              <a:lnSpc>
                <a:spcPct val="90000"/>
              </a:lnSpc>
              <a:spcBef>
                <a:spcPts val="500"/>
              </a:spcBef>
              <a:buFont typeface="Arial" panose="020B0604020202020204" pitchFamily="34" charset="0"/>
              <a:buNone/>
              <a:defRPr sz="1867" kern="1200">
                <a:solidFill>
                  <a:schemeClr val="tx1">
                    <a:tint val="75000"/>
                  </a:schemeClr>
                </a:solidFill>
                <a:latin typeface="+mn-lt"/>
                <a:ea typeface="+mn-ea"/>
                <a:cs typeface="+mn-cs"/>
              </a:defRPr>
            </a:lvl7pPr>
            <a:lvl8pPr marL="4267093" indent="0" algn="l" defTabSz="914400" rtl="0" eaLnBrk="1" latinLnBrk="0" hangingPunct="1">
              <a:lnSpc>
                <a:spcPct val="90000"/>
              </a:lnSpc>
              <a:spcBef>
                <a:spcPts val="500"/>
              </a:spcBef>
              <a:buFont typeface="Arial" panose="020B0604020202020204" pitchFamily="34" charset="0"/>
              <a:buNone/>
              <a:defRPr sz="1867" kern="1200">
                <a:solidFill>
                  <a:schemeClr val="tx1">
                    <a:tint val="75000"/>
                  </a:schemeClr>
                </a:solidFill>
                <a:latin typeface="+mn-lt"/>
                <a:ea typeface="+mn-ea"/>
                <a:cs typeface="+mn-cs"/>
              </a:defRPr>
            </a:lvl8pPr>
            <a:lvl9pPr marL="4876678" indent="0" algn="l" defTabSz="914400" rtl="0" eaLnBrk="1" latinLnBrk="0" hangingPunct="1">
              <a:lnSpc>
                <a:spcPct val="90000"/>
              </a:lnSpc>
              <a:spcBef>
                <a:spcPts val="500"/>
              </a:spcBef>
              <a:buFont typeface="Arial" panose="020B0604020202020204" pitchFamily="34" charset="0"/>
              <a:buNone/>
              <a:defRPr sz="1867" kern="1200">
                <a:solidFill>
                  <a:schemeClr val="tx1">
                    <a:tint val="75000"/>
                  </a:schemeClr>
                </a:solidFill>
                <a:latin typeface="+mn-lt"/>
                <a:ea typeface="+mn-ea"/>
                <a:cs typeface="+mn-cs"/>
              </a:defRPr>
            </a:lvl9pPr>
          </a:lstStyle>
          <a:p>
            <a:pPr marL="0" indent="0" algn="ctr">
              <a:buFont typeface="Arial"/>
              <a:buNone/>
            </a:pPr>
            <a:r>
              <a:rPr lang="en-US">
                <a:latin typeface="Arial" panose="020B0604020202020204" pitchFamily="34" charset="0"/>
                <a:cs typeface="Arial" panose="020B0604020202020204" pitchFamily="34" charset="0"/>
              </a:rPr>
              <a:t>July 15-19th, 2024</a:t>
            </a:r>
          </a:p>
          <a:p>
            <a:pPr marL="0" indent="0" algn="ctr">
              <a:buFont typeface="Arial"/>
              <a:buNone/>
            </a:pPr>
            <a:r>
              <a:rPr lang="en-US">
                <a:latin typeface="Arial" panose="020B0604020202020204" pitchFamily="34" charset="0"/>
                <a:cs typeface="Arial" panose="020B0604020202020204" pitchFamily="34" charset="0"/>
              </a:rPr>
              <a:t>Bogota</a:t>
            </a:r>
            <a:r>
              <a:rPr lang="en-US" dirty="0">
                <a:latin typeface="Arial" panose="020B0604020202020204" pitchFamily="34" charset="0"/>
                <a:cs typeface="Arial" panose="020B0604020202020204" pitchFamily="34" charset="0"/>
              </a:rPr>
              <a:t>, Colombia</a:t>
            </a:r>
          </a:p>
        </p:txBody>
      </p:sp>
      <p:pic>
        <p:nvPicPr>
          <p:cNvPr id="7" name="Picture 6">
            <a:extLst>
              <a:ext uri="{FF2B5EF4-FFF2-40B4-BE49-F238E27FC236}">
                <a16:creationId xmlns:a16="http://schemas.microsoft.com/office/drawing/2014/main" id="{FDF5F4E6-9C34-78D6-D301-7D36F15E1D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3787" y="4559223"/>
            <a:ext cx="4627637" cy="1145928"/>
          </a:xfrm>
          <a:prstGeom prst="rect">
            <a:avLst/>
          </a:prstGeom>
        </p:spPr>
      </p:pic>
      <p:pic>
        <p:nvPicPr>
          <p:cNvPr id="8" name="Picture 7" descr="A close-up of a logo&#10;&#10;Description automatically generated">
            <a:extLst>
              <a:ext uri="{FF2B5EF4-FFF2-40B4-BE49-F238E27FC236}">
                <a16:creationId xmlns:a16="http://schemas.microsoft.com/office/drawing/2014/main" id="{45D54B94-2B5A-8615-D19F-1E1511A8D94E}"/>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570463" y="3429000"/>
            <a:ext cx="3373821" cy="958829"/>
          </a:xfrm>
          <a:prstGeom prst="rect">
            <a:avLst/>
          </a:prstGeom>
        </p:spPr>
      </p:pic>
      <p:pic>
        <p:nvPicPr>
          <p:cNvPr id="9" name="Picture 2" descr="Universidad de los Andes Online Courses | Coursera">
            <a:extLst>
              <a:ext uri="{FF2B5EF4-FFF2-40B4-BE49-F238E27FC236}">
                <a16:creationId xmlns:a16="http://schemas.microsoft.com/office/drawing/2014/main" id="{0D3407DA-3F21-C85C-24E9-3332BCCCB235}"/>
              </a:ext>
            </a:extLst>
          </p:cNvPr>
          <p:cNvPicPr>
            <a:picLocks noChangeAspect="1" noChangeArrowheads="1"/>
          </p:cNvPicPr>
          <p:nvPr/>
        </p:nvPicPr>
        <p:blipFill rotWithShape="1">
          <a:blip r:embed="rId4">
            <a:extLst>
              <a:ext uri="{28A0092B-C50C-407E-A947-70E740481C1C}">
                <a14:useLocalDpi xmlns:a14="http://schemas.microsoft.com/office/drawing/2010/main"/>
              </a:ext>
            </a:extLst>
          </a:blip>
          <a:srcRect/>
          <a:stretch/>
        </p:blipFill>
        <p:spPr bwMode="auto">
          <a:xfrm>
            <a:off x="7114374" y="4446072"/>
            <a:ext cx="2286000" cy="118838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A black background with white text&#10;&#10;Description automatically generated">
            <a:extLst>
              <a:ext uri="{FF2B5EF4-FFF2-40B4-BE49-F238E27FC236}">
                <a16:creationId xmlns:a16="http://schemas.microsoft.com/office/drawing/2014/main" id="{F81AAC3B-FD10-CB0E-133A-B8E3A1CF499C}"/>
              </a:ext>
            </a:extLst>
          </p:cNvPr>
          <p:cNvPicPr>
            <a:picLocks noChangeAspect="1"/>
          </p:cNvPicPr>
          <p:nvPr/>
        </p:nvPicPr>
        <p:blipFill>
          <a:blip r:embed="rId5"/>
          <a:stretch>
            <a:fillRect/>
          </a:stretch>
        </p:blipFill>
        <p:spPr>
          <a:xfrm>
            <a:off x="1714011" y="3351646"/>
            <a:ext cx="3326280" cy="958829"/>
          </a:xfrm>
          <a:prstGeom prst="rect">
            <a:avLst/>
          </a:prstGeom>
        </p:spPr>
      </p:pic>
    </p:spTree>
    <p:extLst>
      <p:ext uri="{BB962C8B-B14F-4D97-AF65-F5344CB8AC3E}">
        <p14:creationId xmlns:p14="http://schemas.microsoft.com/office/powerpoint/2010/main" val="121982968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 name="Introduction to the rapidly expanding world of single-cell transcriptomics…"/>
          <p:cNvSpPr txBox="1"/>
          <p:nvPr/>
        </p:nvSpPr>
        <p:spPr>
          <a:xfrm>
            <a:off x="2061411" y="1005320"/>
            <a:ext cx="8359775" cy="5262975"/>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p>
            <a:pPr marL="228599" marR="0" lvl="0" indent="-228599" algn="l" defTabSz="914400" rtl="0" eaLnBrk="1" fontAlgn="auto" latinLnBrk="0" hangingPunct="1">
              <a:lnSpc>
                <a:spcPct val="100000"/>
              </a:lnSpc>
              <a:spcBef>
                <a:spcPts val="0"/>
              </a:spcBef>
              <a:spcAft>
                <a:spcPts val="0"/>
              </a:spcAft>
              <a:buClrTx/>
              <a:buSzPct val="100000"/>
              <a:buFontTx/>
              <a:buChar char="•"/>
              <a:tabLst/>
              <a:defRPr sz="2300"/>
            </a:pPr>
            <a:r>
              <a:rPr kumimoji="0" lang="en-US" sz="2400" b="0" i="0" u="none" strike="noStrike" kern="1200" cap="none" spc="0" normalizeH="0" baseline="0" noProof="0" dirty="0">
                <a:ln>
                  <a:noFill/>
                </a:ln>
                <a:solidFill>
                  <a:prstClr val="black"/>
                </a:solidFill>
                <a:effectLst/>
                <a:uLnTx/>
                <a:uFillTx/>
                <a:latin typeface="Avenir Book" charset="0"/>
                <a:ea typeface="Avenir Book" charset="0"/>
                <a:cs typeface="Avenir Book" charset="0"/>
              </a:rPr>
              <a:t>Down sampling of sequencing reads</a:t>
            </a:r>
          </a:p>
          <a:p>
            <a:pPr marL="228599" marR="0" lvl="0" indent="-228599" algn="l" defTabSz="914400" rtl="0" eaLnBrk="1" fontAlgn="auto" latinLnBrk="0" hangingPunct="1">
              <a:lnSpc>
                <a:spcPct val="100000"/>
              </a:lnSpc>
              <a:spcBef>
                <a:spcPts val="0"/>
              </a:spcBef>
              <a:spcAft>
                <a:spcPts val="0"/>
              </a:spcAft>
              <a:buClrTx/>
              <a:buSzPct val="100000"/>
              <a:buFontTx/>
              <a:buChar char="•"/>
              <a:tabLst/>
              <a:defRPr sz="2300"/>
            </a:pPr>
            <a:endParaRPr kumimoji="0" lang="en-US" sz="2400" b="0" i="0" u="none" strike="noStrike" kern="1200" cap="none" spc="0" normalizeH="0" baseline="0" noProof="0" dirty="0">
              <a:ln>
                <a:noFill/>
              </a:ln>
              <a:solidFill>
                <a:prstClr val="black"/>
              </a:solidFill>
              <a:effectLst/>
              <a:uLnTx/>
              <a:uFillTx/>
              <a:latin typeface="Avenir Book" charset="0"/>
              <a:ea typeface="Avenir Book" charset="0"/>
              <a:cs typeface="Avenir Book" charset="0"/>
              <a:sym typeface="Avenir Heavy"/>
            </a:endParaRPr>
          </a:p>
          <a:p>
            <a:pPr marL="228599" marR="0" lvl="0" indent="-228599" algn="l" defTabSz="914400" rtl="0" eaLnBrk="1" fontAlgn="auto" latinLnBrk="0" hangingPunct="1">
              <a:lnSpc>
                <a:spcPct val="100000"/>
              </a:lnSpc>
              <a:spcBef>
                <a:spcPts val="0"/>
              </a:spcBef>
              <a:spcAft>
                <a:spcPts val="0"/>
              </a:spcAft>
              <a:buClrTx/>
              <a:buSzPct val="100000"/>
              <a:buFontTx/>
              <a:buChar char="•"/>
              <a:tabLst/>
              <a:defRPr sz="2300"/>
            </a:pPr>
            <a:r>
              <a:rPr kumimoji="0" lang="en-US" sz="2400" b="0" i="0" u="none" strike="noStrike" kern="1200" cap="none" spc="0" normalizeH="0" baseline="0" noProof="0" dirty="0">
                <a:ln>
                  <a:noFill/>
                </a:ln>
                <a:solidFill>
                  <a:prstClr val="black"/>
                </a:solidFill>
                <a:effectLst/>
                <a:uLnTx/>
                <a:uFillTx/>
                <a:latin typeface="Avenir Book" charset="0"/>
                <a:ea typeface="Avenir Book" charset="0"/>
                <a:cs typeface="Avenir Book" charset="0"/>
                <a:sym typeface="Avenir Heavy"/>
              </a:rPr>
              <a:t>Normalization</a:t>
            </a:r>
          </a:p>
          <a:p>
            <a:pPr marL="228599" marR="0" lvl="0" indent="-228599" algn="l" defTabSz="914400" rtl="0" eaLnBrk="1" fontAlgn="auto" latinLnBrk="0" hangingPunct="1">
              <a:lnSpc>
                <a:spcPct val="100000"/>
              </a:lnSpc>
              <a:spcBef>
                <a:spcPts val="0"/>
              </a:spcBef>
              <a:spcAft>
                <a:spcPts val="0"/>
              </a:spcAft>
              <a:buClrTx/>
              <a:buSzPct val="100000"/>
              <a:buFontTx/>
              <a:buChar char="•"/>
              <a:tabLst/>
              <a:defRPr sz="2300"/>
            </a:pPr>
            <a:endParaRPr kumimoji="0" lang="en-US" sz="2400" b="0" i="0" u="none" strike="noStrike" kern="1200" cap="none" spc="0" normalizeH="0" baseline="0" noProof="0" dirty="0">
              <a:ln>
                <a:noFill/>
              </a:ln>
              <a:solidFill>
                <a:prstClr val="black"/>
              </a:solidFill>
              <a:effectLst/>
              <a:uLnTx/>
              <a:uFillTx/>
              <a:latin typeface="Avenir Book" charset="0"/>
              <a:ea typeface="Avenir Book" charset="0"/>
              <a:cs typeface="Avenir Book" charset="0"/>
              <a:sym typeface="Avenir Heavy"/>
            </a:endParaRPr>
          </a:p>
          <a:p>
            <a:pPr marL="228599" marR="0" lvl="0" indent="-228599" algn="l" defTabSz="914400" rtl="0" eaLnBrk="1" fontAlgn="auto" latinLnBrk="0" hangingPunct="1">
              <a:lnSpc>
                <a:spcPct val="100000"/>
              </a:lnSpc>
              <a:spcBef>
                <a:spcPts val="0"/>
              </a:spcBef>
              <a:spcAft>
                <a:spcPts val="0"/>
              </a:spcAft>
              <a:buClrTx/>
              <a:buSzPct val="100000"/>
              <a:buFontTx/>
              <a:buChar char="•"/>
              <a:tabLst/>
              <a:defRPr sz="2300"/>
            </a:pPr>
            <a:r>
              <a:rPr kumimoji="0" lang="en-US" sz="2400" b="0" i="0" u="none" strike="noStrike" kern="1200" cap="none" spc="0" normalizeH="0" baseline="0" noProof="0" dirty="0">
                <a:ln>
                  <a:noFill/>
                </a:ln>
                <a:solidFill>
                  <a:prstClr val="black"/>
                </a:solidFill>
                <a:effectLst/>
                <a:uLnTx/>
                <a:uFillTx/>
                <a:latin typeface="Avenir Book" charset="0"/>
                <a:ea typeface="Avenir Book" charset="0"/>
                <a:cs typeface="Avenir Book" charset="0"/>
              </a:rPr>
              <a:t>Using variable genes common to multiple samples</a:t>
            </a:r>
          </a:p>
          <a:p>
            <a:pPr marL="228599" marR="0" lvl="0" indent="-228599" algn="l" defTabSz="914400" rtl="0" eaLnBrk="1" fontAlgn="auto" latinLnBrk="0" hangingPunct="1">
              <a:lnSpc>
                <a:spcPct val="100000"/>
              </a:lnSpc>
              <a:spcBef>
                <a:spcPts val="0"/>
              </a:spcBef>
              <a:spcAft>
                <a:spcPts val="0"/>
              </a:spcAft>
              <a:buClrTx/>
              <a:buSzPct val="100000"/>
              <a:buFontTx/>
              <a:buChar char="•"/>
              <a:tabLst/>
              <a:defRPr sz="2300"/>
            </a:pPr>
            <a:endParaRPr kumimoji="0" lang="en-US" sz="2400" b="0" i="0" u="none" strike="noStrike" kern="1200" cap="none" spc="0" normalizeH="0" baseline="0" noProof="0" dirty="0">
              <a:ln>
                <a:noFill/>
              </a:ln>
              <a:solidFill>
                <a:prstClr val="black"/>
              </a:solidFill>
              <a:effectLst/>
              <a:uLnTx/>
              <a:uFillTx/>
              <a:latin typeface="Avenir Book" charset="0"/>
              <a:ea typeface="Avenir Book" charset="0"/>
              <a:cs typeface="Avenir Book" charset="0"/>
            </a:endParaRPr>
          </a:p>
          <a:p>
            <a:pPr marL="228599" marR="0" lvl="0" indent="-228599" algn="l" defTabSz="914400" rtl="0" eaLnBrk="1" fontAlgn="auto" latinLnBrk="0" hangingPunct="1">
              <a:lnSpc>
                <a:spcPct val="100000"/>
              </a:lnSpc>
              <a:spcBef>
                <a:spcPts val="0"/>
              </a:spcBef>
              <a:spcAft>
                <a:spcPts val="0"/>
              </a:spcAft>
              <a:buClrTx/>
              <a:buSzPct val="100000"/>
              <a:buFontTx/>
              <a:buChar char="•"/>
              <a:tabLst/>
              <a:defRPr sz="2300"/>
            </a:pPr>
            <a:r>
              <a:rPr kumimoji="0" lang="en-US" sz="2400" b="0" i="0" u="none" strike="noStrike" kern="1200" cap="none" spc="0" normalizeH="0" baseline="0" noProof="0" dirty="0">
                <a:ln>
                  <a:noFill/>
                </a:ln>
                <a:solidFill>
                  <a:prstClr val="black"/>
                </a:solidFill>
                <a:effectLst/>
                <a:uLnTx/>
                <a:uFillTx/>
                <a:latin typeface="Avenir Book" charset="0"/>
                <a:ea typeface="Avenir Book" charset="0"/>
                <a:cs typeface="Avenir Book" charset="0"/>
                <a:sym typeface="Avenir Heavy"/>
              </a:rPr>
              <a:t>Removing genes correlated with batch</a:t>
            </a:r>
          </a:p>
          <a:p>
            <a:pPr marL="228599" marR="0" lvl="0" indent="-228599" algn="l" defTabSz="914400" rtl="0" eaLnBrk="1" fontAlgn="auto" latinLnBrk="0" hangingPunct="1">
              <a:lnSpc>
                <a:spcPct val="100000"/>
              </a:lnSpc>
              <a:spcBef>
                <a:spcPts val="0"/>
              </a:spcBef>
              <a:spcAft>
                <a:spcPts val="0"/>
              </a:spcAft>
              <a:buClrTx/>
              <a:buSzPct val="100000"/>
              <a:buFontTx/>
              <a:buChar char="•"/>
              <a:tabLst/>
              <a:defRPr sz="2300"/>
            </a:pPr>
            <a:endParaRPr kumimoji="0" lang="en-US" sz="2400" b="0" i="0" u="none" strike="noStrike" kern="1200" cap="none" spc="0" normalizeH="0" baseline="0" noProof="0" dirty="0">
              <a:ln>
                <a:noFill/>
              </a:ln>
              <a:solidFill>
                <a:prstClr val="black"/>
              </a:solidFill>
              <a:effectLst/>
              <a:uLnTx/>
              <a:uFillTx/>
              <a:latin typeface="Avenir Book" charset="0"/>
              <a:ea typeface="Avenir Book" charset="0"/>
              <a:cs typeface="Avenir Book" charset="0"/>
            </a:endParaRPr>
          </a:p>
          <a:p>
            <a:pPr marL="228599" marR="0" lvl="0" indent="-228599" algn="l" defTabSz="914400" rtl="0" eaLnBrk="1" fontAlgn="auto" latinLnBrk="0" hangingPunct="1">
              <a:lnSpc>
                <a:spcPct val="100000"/>
              </a:lnSpc>
              <a:spcBef>
                <a:spcPts val="0"/>
              </a:spcBef>
              <a:spcAft>
                <a:spcPts val="0"/>
              </a:spcAft>
              <a:buClrTx/>
              <a:buSzPct val="100000"/>
              <a:buFontTx/>
              <a:buChar char="•"/>
              <a:tabLst/>
              <a:defRPr sz="2300"/>
            </a:pPr>
            <a:r>
              <a:rPr kumimoji="0" lang="en-US" sz="2400" b="0" i="0" u="none" strike="noStrike" kern="1200" cap="none" spc="0" normalizeH="0" baseline="0" noProof="0" dirty="0">
                <a:ln>
                  <a:noFill/>
                </a:ln>
                <a:solidFill>
                  <a:prstClr val="black"/>
                </a:solidFill>
                <a:effectLst/>
                <a:uLnTx/>
                <a:uFillTx/>
                <a:latin typeface="Avenir Book" charset="0"/>
                <a:ea typeface="Avenir Book" charset="0"/>
                <a:cs typeface="Avenir Book" charset="0"/>
                <a:sym typeface="Avenir Heavy"/>
              </a:rPr>
              <a:t>Regression of residuals with technical covariates</a:t>
            </a:r>
          </a:p>
          <a:p>
            <a:pPr marL="685799" marR="0" lvl="1" indent="-228599" algn="l" defTabSz="914400" rtl="0" eaLnBrk="1" fontAlgn="auto" latinLnBrk="0" hangingPunct="1">
              <a:lnSpc>
                <a:spcPct val="100000"/>
              </a:lnSpc>
              <a:spcBef>
                <a:spcPts val="0"/>
              </a:spcBef>
              <a:spcAft>
                <a:spcPts val="0"/>
              </a:spcAft>
              <a:buClrTx/>
              <a:buSzPct val="100000"/>
              <a:buFontTx/>
              <a:buChar char="•"/>
              <a:tabLst/>
              <a:defRPr sz="2300"/>
            </a:pPr>
            <a:r>
              <a:rPr kumimoji="0" lang="en-US" sz="2400" b="0" i="0" u="none" strike="noStrike" kern="1200" cap="none" spc="0" normalizeH="0" baseline="0" noProof="0" dirty="0">
                <a:ln>
                  <a:noFill/>
                </a:ln>
                <a:solidFill>
                  <a:prstClr val="black"/>
                </a:solidFill>
                <a:effectLst/>
                <a:uLnTx/>
                <a:uFillTx/>
                <a:latin typeface="Avenir Book" charset="0"/>
                <a:ea typeface="Avenir Book" charset="0"/>
                <a:cs typeface="Avenir Book" charset="0"/>
                <a:sym typeface="Avenir Heavy"/>
              </a:rPr>
              <a:t>batch id</a:t>
            </a:r>
          </a:p>
          <a:p>
            <a:pPr marL="685799" marR="0" lvl="1" indent="-228599" algn="l" defTabSz="914400" rtl="0" eaLnBrk="1" fontAlgn="auto" latinLnBrk="0" hangingPunct="1">
              <a:lnSpc>
                <a:spcPct val="100000"/>
              </a:lnSpc>
              <a:spcBef>
                <a:spcPts val="0"/>
              </a:spcBef>
              <a:spcAft>
                <a:spcPts val="0"/>
              </a:spcAft>
              <a:buClrTx/>
              <a:buSzPct val="100000"/>
              <a:buFontTx/>
              <a:buChar char="•"/>
              <a:tabLst/>
              <a:defRPr sz="2300"/>
            </a:pPr>
            <a:r>
              <a:rPr kumimoji="0" lang="en-US" sz="2400" b="0" i="0" u="none" strike="noStrike" kern="1200" cap="none" spc="0" normalizeH="0" baseline="0" noProof="0" dirty="0">
                <a:ln>
                  <a:noFill/>
                </a:ln>
                <a:solidFill>
                  <a:prstClr val="black"/>
                </a:solidFill>
                <a:effectLst/>
                <a:uLnTx/>
                <a:uFillTx/>
                <a:latin typeface="Avenir Book" charset="0"/>
                <a:ea typeface="Avenir Book" charset="0"/>
                <a:cs typeface="Avenir Book" charset="0"/>
                <a:sym typeface="Avenir Heavy"/>
              </a:rPr>
              <a:t>number of UMI per cell</a:t>
            </a:r>
          </a:p>
          <a:p>
            <a:pPr marL="685799" marR="0" lvl="1" indent="-228599" algn="l" defTabSz="914400" rtl="0" eaLnBrk="1" fontAlgn="auto" latinLnBrk="0" hangingPunct="1">
              <a:lnSpc>
                <a:spcPct val="100000"/>
              </a:lnSpc>
              <a:spcBef>
                <a:spcPts val="0"/>
              </a:spcBef>
              <a:spcAft>
                <a:spcPts val="0"/>
              </a:spcAft>
              <a:buClrTx/>
              <a:buSzPct val="100000"/>
              <a:buFontTx/>
              <a:buChar char="•"/>
              <a:tabLst/>
              <a:defRPr sz="2300"/>
            </a:pPr>
            <a:r>
              <a:rPr kumimoji="0" lang="en-US" sz="2400" b="0" i="0" u="none" strike="noStrike" kern="1200" cap="none" spc="0" normalizeH="0" baseline="0" noProof="0" dirty="0">
                <a:ln>
                  <a:noFill/>
                </a:ln>
                <a:solidFill>
                  <a:prstClr val="black"/>
                </a:solidFill>
                <a:effectLst/>
                <a:uLnTx/>
                <a:uFillTx/>
                <a:latin typeface="Avenir Book" charset="0"/>
                <a:ea typeface="Avenir Book" charset="0"/>
                <a:cs typeface="Avenir Book" charset="0"/>
              </a:rPr>
              <a:t>number of genes per cell</a:t>
            </a:r>
          </a:p>
          <a:p>
            <a:pPr marL="685799" marR="0" lvl="1" indent="-228599" algn="l" defTabSz="914400" rtl="0" eaLnBrk="1" fontAlgn="auto" latinLnBrk="0" hangingPunct="1">
              <a:lnSpc>
                <a:spcPct val="100000"/>
              </a:lnSpc>
              <a:spcBef>
                <a:spcPts val="0"/>
              </a:spcBef>
              <a:spcAft>
                <a:spcPts val="0"/>
              </a:spcAft>
              <a:buClrTx/>
              <a:buSzPct val="100000"/>
              <a:buFontTx/>
              <a:buChar char="•"/>
              <a:tabLst/>
              <a:defRPr sz="2300"/>
            </a:pPr>
            <a:r>
              <a:rPr kumimoji="0" lang="en-US" sz="2400" b="0" i="0" u="none" strike="noStrike" kern="1200" cap="none" spc="0" normalizeH="0" baseline="0" noProof="0" dirty="0">
                <a:ln>
                  <a:noFill/>
                </a:ln>
                <a:solidFill>
                  <a:prstClr val="black"/>
                </a:solidFill>
                <a:effectLst/>
                <a:uLnTx/>
                <a:uFillTx/>
                <a:latin typeface="Avenir Book" charset="0"/>
                <a:ea typeface="Avenir Book" charset="0"/>
                <a:cs typeface="Avenir Book" charset="0"/>
              </a:rPr>
              <a:t>% mitochondrial reads</a:t>
            </a:r>
          </a:p>
          <a:p>
            <a:pPr marR="0" lvl="0" algn="l" defTabSz="914400" rtl="0" eaLnBrk="1" fontAlgn="auto" latinLnBrk="0" hangingPunct="1">
              <a:lnSpc>
                <a:spcPct val="100000"/>
              </a:lnSpc>
              <a:spcBef>
                <a:spcPts val="0"/>
              </a:spcBef>
              <a:spcAft>
                <a:spcPts val="0"/>
              </a:spcAft>
              <a:buClrTx/>
              <a:buSzPct val="100000"/>
              <a:tabLst/>
              <a:defRPr sz="2300"/>
            </a:pPr>
            <a:endParaRPr kumimoji="0" lang="en-US" sz="2400" b="0" i="0" u="none" strike="noStrike" kern="1200" cap="none" spc="0" normalizeH="0" baseline="0" noProof="0" dirty="0">
              <a:ln>
                <a:noFill/>
              </a:ln>
              <a:solidFill>
                <a:prstClr val="black"/>
              </a:solidFill>
              <a:effectLst/>
              <a:uLnTx/>
              <a:uFillTx/>
              <a:latin typeface="Avenir Book" charset="0"/>
              <a:ea typeface="Avenir Book" charset="0"/>
              <a:cs typeface="Avenir Book" charset="0"/>
            </a:endParaRPr>
          </a:p>
        </p:txBody>
      </p:sp>
      <p:sp>
        <p:nvSpPr>
          <p:cNvPr id="5" name="scRNA-Seq from fresh cells"/>
          <p:cNvSpPr txBox="1">
            <a:spLocks/>
          </p:cNvSpPr>
          <p:nvPr/>
        </p:nvSpPr>
        <p:spPr>
          <a:xfrm>
            <a:off x="0" y="21052"/>
            <a:ext cx="12191999" cy="1143001"/>
          </a:xfrm>
          <a:prstGeom prst="rect">
            <a:avLst/>
          </a:prstGeom>
        </p:spPr>
        <p:txBody>
          <a:bodyPr lIns="45719" tIns="45719" rIns="45719" bIns="45719" anchor="ctr">
            <a:normAutofit/>
          </a:bodyPr>
          <a:lstStyle>
            <a:lvl1pPr marL="0" marR="0" indent="0" algn="ctr" defTabSz="914400" latinLnBrk="0">
              <a:lnSpc>
                <a:spcPct val="100000"/>
              </a:lnSpc>
              <a:spcBef>
                <a:spcPts val="0"/>
              </a:spcBef>
              <a:spcAft>
                <a:spcPts val="0"/>
              </a:spcAft>
              <a:buClrTx/>
              <a:buSzTx/>
              <a:buFontTx/>
              <a:buNone/>
              <a:tabLst/>
              <a:defRPr sz="6400" b="0" i="0" u="none" strike="noStrike" cap="none" spc="0" baseline="0">
                <a:ln>
                  <a:noFill/>
                </a:ln>
                <a:solidFill>
                  <a:srgbClr val="011A99"/>
                </a:solidFill>
                <a:uFillTx/>
                <a:latin typeface="Avenir Black"/>
                <a:ea typeface="Avenir Black"/>
                <a:cs typeface="Avenir Black"/>
                <a:sym typeface="Avenir Black"/>
              </a:defRPr>
            </a:lvl1pPr>
            <a:lvl2pPr marL="0" marR="0" indent="1143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2pPr>
            <a:lvl3pPr marL="0" marR="0" indent="2286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3pPr>
            <a:lvl4pPr marL="0" marR="0" indent="3429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4pPr>
            <a:lvl5pPr marL="0" marR="0" indent="4572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5pPr>
            <a:lvl6pPr marL="0" marR="0" indent="5715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6pPr>
            <a:lvl7pPr marL="0" marR="0" indent="6858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7pPr>
            <a:lvl8pPr marL="0" marR="0" indent="8001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8pPr>
            <a:lvl9pPr marL="0" marR="0" indent="9144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11A99"/>
                </a:solidFill>
                <a:effectLst/>
                <a:uLnTx/>
                <a:uFillTx/>
                <a:latin typeface="Avenir Black"/>
                <a:sym typeface="Avenir Black"/>
              </a:rPr>
              <a:t>A few basic approaches to batch correction</a:t>
            </a:r>
          </a:p>
        </p:txBody>
      </p:sp>
    </p:spTree>
    <p:extLst>
      <p:ext uri="{BB962C8B-B14F-4D97-AF65-F5344CB8AC3E}">
        <p14:creationId xmlns:p14="http://schemas.microsoft.com/office/powerpoint/2010/main" val="32313417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odays talk">
            <a:extLst>
              <a:ext uri="{FF2B5EF4-FFF2-40B4-BE49-F238E27FC236}">
                <a16:creationId xmlns:a16="http://schemas.microsoft.com/office/drawing/2014/main" id="{701726B0-2C62-5540-9807-F10A0ED32C0C}"/>
              </a:ext>
            </a:extLst>
          </p:cNvPr>
          <p:cNvSpPr txBox="1">
            <a:spLocks/>
          </p:cNvSpPr>
          <p:nvPr/>
        </p:nvSpPr>
        <p:spPr>
          <a:xfrm>
            <a:off x="0" y="0"/>
            <a:ext cx="12192000" cy="1098549"/>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6400" kern="1200">
                <a:solidFill>
                  <a:srgbClr val="011A99"/>
                </a:solidFill>
                <a:latin typeface="Avenir Black"/>
                <a:ea typeface="Avenir Black"/>
                <a:cs typeface="Avenir Black"/>
                <a:sym typeface="Avenir Black"/>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0" normalizeH="0" baseline="0" noProof="0" dirty="0">
                <a:ln>
                  <a:noFill/>
                </a:ln>
                <a:solidFill>
                  <a:srgbClr val="011A99"/>
                </a:solidFill>
                <a:effectLst/>
                <a:uLnTx/>
                <a:uFillTx/>
                <a:latin typeface="Avenir Black"/>
                <a:sym typeface="Avenir Black"/>
              </a:rPr>
              <a:t>Many tools use some of these basic approaches</a:t>
            </a:r>
          </a:p>
        </p:txBody>
      </p:sp>
      <p:pic>
        <p:nvPicPr>
          <p:cNvPr id="6" name="Picture 5">
            <a:extLst>
              <a:ext uri="{FF2B5EF4-FFF2-40B4-BE49-F238E27FC236}">
                <a16:creationId xmlns:a16="http://schemas.microsoft.com/office/drawing/2014/main" id="{6EBCCC7D-B068-D4FD-1175-46C1E08A3649}"/>
              </a:ext>
            </a:extLst>
          </p:cNvPr>
          <p:cNvPicPr>
            <a:picLocks noChangeAspect="1"/>
          </p:cNvPicPr>
          <p:nvPr/>
        </p:nvPicPr>
        <p:blipFill>
          <a:blip r:embed="rId3"/>
          <a:stretch>
            <a:fillRect/>
          </a:stretch>
        </p:blipFill>
        <p:spPr>
          <a:xfrm>
            <a:off x="2536967" y="915587"/>
            <a:ext cx="6548438" cy="5814438"/>
          </a:xfrm>
          <a:prstGeom prst="rect">
            <a:avLst/>
          </a:prstGeom>
        </p:spPr>
      </p:pic>
      <p:sp>
        <p:nvSpPr>
          <p:cNvPr id="18" name="Rectangle 17"/>
          <p:cNvSpPr/>
          <p:nvPr/>
        </p:nvSpPr>
        <p:spPr>
          <a:xfrm>
            <a:off x="6725586" y="6591526"/>
            <a:ext cx="5411449" cy="276999"/>
          </a:xfrm>
          <a:prstGeom prst="rect">
            <a:avLst/>
          </a:prstGeom>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fr-FR" sz="1200" b="0" i="0" u="none" strike="noStrike" kern="1200" cap="none" spc="0" normalizeH="0" baseline="0" noProof="0" dirty="0" err="1">
                <a:ln>
                  <a:noFill/>
                </a:ln>
                <a:solidFill>
                  <a:prstClr val="black"/>
                </a:solidFill>
                <a:effectLst/>
                <a:uLnTx/>
                <a:uFillTx/>
                <a:latin typeface="Avenir" panose="02000503020000020003" pitchFamily="2" charset="0"/>
                <a:ea typeface="+mn-ea"/>
                <a:cs typeface="+mn-cs"/>
              </a:rPr>
              <a:t>Luecken</a:t>
            </a:r>
            <a:r>
              <a:rPr kumimoji="0" lang="fr-FR" sz="1200" b="0" i="0" u="none" strike="noStrike" kern="1200" cap="none" spc="0" normalizeH="0" baseline="0" noProof="0" dirty="0">
                <a:ln>
                  <a:noFill/>
                </a:ln>
                <a:solidFill>
                  <a:prstClr val="black"/>
                </a:solidFill>
                <a:effectLst/>
                <a:uLnTx/>
                <a:uFillTx/>
                <a:latin typeface="Avenir" panose="02000503020000020003" pitchFamily="2" charset="0"/>
                <a:ea typeface="+mn-ea"/>
                <a:cs typeface="+mn-cs"/>
              </a:rPr>
              <a:t> M. D. et al. (2022) </a:t>
            </a:r>
            <a:r>
              <a:rPr kumimoji="0" lang="fr-FR" sz="1200" b="0" i="1" u="none" strike="noStrike" kern="1200" cap="none" spc="0" normalizeH="0" baseline="0" noProof="0" dirty="0">
                <a:ln>
                  <a:noFill/>
                </a:ln>
                <a:solidFill>
                  <a:prstClr val="black"/>
                </a:solidFill>
                <a:effectLst/>
                <a:uLnTx/>
                <a:uFillTx/>
                <a:latin typeface="Avenir" panose="02000503020000020003" pitchFamily="2" charset="0"/>
                <a:ea typeface="+mn-ea"/>
                <a:cs typeface="+mn-cs"/>
              </a:rPr>
              <a:t>Nature Methods. </a:t>
            </a:r>
            <a:r>
              <a:rPr kumimoji="0" lang="fr-FR" sz="1200" b="0" i="0" u="none" strike="noStrike" kern="1200" cap="none" spc="0" normalizeH="0" baseline="0" noProof="0" dirty="0">
                <a:ln>
                  <a:noFill/>
                </a:ln>
                <a:solidFill>
                  <a:prstClr val="black"/>
                </a:solidFill>
                <a:effectLst/>
                <a:uLnTx/>
                <a:uFillTx/>
                <a:latin typeface="Avenir" panose="02000503020000020003" pitchFamily="2" charset="0"/>
                <a:ea typeface="+mn-ea"/>
                <a:cs typeface="+mn-cs"/>
              </a:rPr>
              <a:t>19:41-50.</a:t>
            </a:r>
          </a:p>
        </p:txBody>
      </p:sp>
    </p:spTree>
    <p:extLst>
      <p:ext uri="{BB962C8B-B14F-4D97-AF65-F5344CB8AC3E}">
        <p14:creationId xmlns:p14="http://schemas.microsoft.com/office/powerpoint/2010/main" val="986072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26"/>
          <p:cNvSpPr txBox="1">
            <a:spLocks noGrp="1"/>
          </p:cNvSpPr>
          <p:nvPr>
            <p:ph type="title"/>
          </p:nvPr>
        </p:nvSpPr>
        <p:spPr>
          <a:xfrm>
            <a:off x="0" y="180623"/>
            <a:ext cx="12192000" cy="733600"/>
          </a:xfrm>
          <a:prstGeom prst="rect">
            <a:avLst/>
          </a:prstGeom>
          <a:noFill/>
          <a:ln>
            <a:noFill/>
          </a:ln>
        </p:spPr>
        <p:txBody>
          <a:bodyPr spcFirstLastPara="1" vert="horz" wrap="square" lIns="121900" tIns="60933" rIns="121900" bIns="60933" numCol="1" anchor="ctr" anchorCtr="0" compatLnSpc="1">
            <a:prstTxWarp prst="textNoShape">
              <a:avLst/>
            </a:prstTxWarp>
            <a:normAutofit/>
          </a:bodyPr>
          <a:lstStyle/>
          <a:p>
            <a:r>
              <a:rPr lang="en-GB" sz="2400" b="1" dirty="0">
                <a:solidFill>
                  <a:srgbClr val="00137F"/>
                </a:solidFill>
                <a:latin typeface="Avenir Book" panose="02000503020000020003" pitchFamily="2" charset="0"/>
              </a:rPr>
              <a:t>Choosing a batch correction tool depends on your data and your questions</a:t>
            </a:r>
            <a:endParaRPr sz="2400" b="1" dirty="0">
              <a:solidFill>
                <a:srgbClr val="00137F"/>
              </a:solidFill>
              <a:latin typeface="Avenir Book" panose="02000503020000020003" pitchFamily="2" charset="0"/>
            </a:endParaRPr>
          </a:p>
        </p:txBody>
      </p:sp>
      <p:sp>
        <p:nvSpPr>
          <p:cNvPr id="157" name="Google Shape;157;p26"/>
          <p:cNvSpPr txBox="1">
            <a:spLocks noGrp="1"/>
          </p:cNvSpPr>
          <p:nvPr>
            <p:ph type="sldNum" idx="12"/>
          </p:nvPr>
        </p:nvSpPr>
        <p:spPr>
          <a:xfrm>
            <a:off x="11313041" y="6356353"/>
            <a:ext cx="675600" cy="365200"/>
          </a:xfrm>
          <a:prstGeom prst="rect">
            <a:avLst/>
          </a:prstGeom>
          <a:noFill/>
          <a:ln>
            <a:noFill/>
          </a:ln>
        </p:spPr>
        <p:txBody>
          <a:bodyPr spcFirstLastPara="1" vert="horz" wrap="square" lIns="121900" tIns="60933" rIns="121900" bIns="60933" numCol="1" anchor="t" anchorCtr="0" compatLnSpc="1">
            <a:prstTxWarp prst="textNoShape">
              <a:avLst/>
            </a:prstTxWarp>
            <a:normAutofit/>
          </a:bodyPr>
          <a:lstStyle/>
          <a:p>
            <a:pPr>
              <a:spcAft>
                <a:spcPts val="0"/>
              </a:spcAft>
            </a:pPr>
            <a:fld id="{00000000-1234-1234-1234-123412341234}" type="slidenum">
              <a:rPr lang="en-GB"/>
              <a:pPr>
                <a:spcAft>
                  <a:spcPts val="0"/>
                </a:spcAft>
              </a:pPr>
              <a:t>12</a:t>
            </a:fld>
            <a:endParaRPr/>
          </a:p>
        </p:txBody>
      </p:sp>
      <p:pic>
        <p:nvPicPr>
          <p:cNvPr id="158" name="Google Shape;158;p26"/>
          <p:cNvPicPr preferRelativeResize="0"/>
          <p:nvPr/>
        </p:nvPicPr>
        <p:blipFill rotWithShape="1">
          <a:blip r:embed="rId3">
            <a:alphaModFix/>
          </a:blip>
          <a:srcRect/>
          <a:stretch/>
        </p:blipFill>
        <p:spPr>
          <a:xfrm>
            <a:off x="1906972" y="891507"/>
            <a:ext cx="7706125" cy="5241820"/>
          </a:xfrm>
          <a:prstGeom prst="rect">
            <a:avLst/>
          </a:prstGeom>
          <a:noFill/>
          <a:ln>
            <a:noFill/>
          </a:ln>
        </p:spPr>
      </p:pic>
      <p:sp>
        <p:nvSpPr>
          <p:cNvPr id="159" name="Google Shape;159;p26"/>
          <p:cNvSpPr txBox="1">
            <a:spLocks noGrp="1"/>
          </p:cNvSpPr>
          <p:nvPr>
            <p:ph type="body" idx="3"/>
          </p:nvPr>
        </p:nvSpPr>
        <p:spPr>
          <a:xfrm>
            <a:off x="4922335" y="5299500"/>
            <a:ext cx="4515200" cy="656421"/>
          </a:xfrm>
          <a:prstGeom prst="rect">
            <a:avLst/>
          </a:prstGeom>
          <a:noFill/>
          <a:ln>
            <a:noFill/>
          </a:ln>
        </p:spPr>
        <p:txBody>
          <a:bodyPr spcFirstLastPara="1" vert="horz" wrap="square" lIns="121900" tIns="121900" rIns="121900" bIns="121900" numCol="1" anchor="t" anchorCtr="0" compatLnSpc="1">
            <a:prstTxWarp prst="textNoShape">
              <a:avLst/>
            </a:prstTxWarp>
            <a:spAutoFit/>
          </a:bodyPr>
          <a:lstStyle/>
          <a:p>
            <a:pPr marL="0" indent="0" algn="r">
              <a:spcBef>
                <a:spcPts val="0"/>
              </a:spcBef>
              <a:buClr>
                <a:schemeClr val="hlink"/>
              </a:buClr>
              <a:buSzPts val="1100"/>
            </a:pPr>
            <a:r>
              <a:rPr lang="en-GB"/>
              <a:t>Lücken </a:t>
            </a:r>
            <a:r>
              <a:rPr lang="en-GB" i="1"/>
              <a:t>et al.</a:t>
            </a:r>
            <a:r>
              <a:rPr lang="en-GB"/>
              <a:t>, 2022</a:t>
            </a:r>
            <a:endParaRPr/>
          </a:p>
          <a:p>
            <a:pPr marL="0" indent="0" algn="r">
              <a:spcBef>
                <a:spcPts val="0"/>
              </a:spcBef>
              <a:buClr>
                <a:schemeClr val="accent5"/>
              </a:buClr>
            </a:pPr>
            <a:r>
              <a:rPr lang="en-GB" u="sng">
                <a:solidFill>
                  <a:schemeClr val="accent5"/>
                </a:solidFill>
                <a:hlinkClick r:id="rId4">
                  <a:extLst>
                    <a:ext uri="{A12FA001-AC4F-418D-AE19-62706E023703}">
                      <ahyp:hlinkClr xmlns:ahyp="http://schemas.microsoft.com/office/drawing/2018/hyperlinkcolor" val="tx"/>
                    </a:ext>
                  </a:extLst>
                </a:hlinkClick>
              </a:rPr>
              <a:t>https://doi.org/10.1038/s41592-021-01336-8</a:t>
            </a:r>
            <a:endParaRPr sz="1467">
              <a:solidFill>
                <a:schemeClr val="dk1"/>
              </a:solidFill>
            </a:endParaRPr>
          </a:p>
        </p:txBody>
      </p:sp>
    </p:spTree>
    <p:extLst>
      <p:ext uri="{BB962C8B-B14F-4D97-AF65-F5344CB8AC3E}">
        <p14:creationId xmlns:p14="http://schemas.microsoft.com/office/powerpoint/2010/main" val="22219740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51072"/>
          <a:stretch/>
        </p:blipFill>
        <p:spPr>
          <a:xfrm>
            <a:off x="1599215" y="2052640"/>
            <a:ext cx="3086100" cy="4114800"/>
          </a:xfrm>
          <a:prstGeom prst="rect">
            <a:avLst/>
          </a:prstGeom>
        </p:spPr>
      </p:pic>
      <p:sp>
        <p:nvSpPr>
          <p:cNvPr id="5" name="scRNA-Seq from fresh cells"/>
          <p:cNvSpPr txBox="1">
            <a:spLocks/>
          </p:cNvSpPr>
          <p:nvPr/>
        </p:nvSpPr>
        <p:spPr>
          <a:xfrm>
            <a:off x="0" y="21052"/>
            <a:ext cx="12191999" cy="1143001"/>
          </a:xfrm>
          <a:prstGeom prst="rect">
            <a:avLst/>
          </a:prstGeom>
        </p:spPr>
        <p:txBody>
          <a:bodyPr lIns="45719" tIns="45719" rIns="45719" bIns="45719" anchor="ctr">
            <a:normAutofit/>
          </a:bodyPr>
          <a:lstStyle>
            <a:lvl1pPr marL="0" marR="0" indent="0" algn="ctr" defTabSz="914400" latinLnBrk="0">
              <a:lnSpc>
                <a:spcPct val="100000"/>
              </a:lnSpc>
              <a:spcBef>
                <a:spcPts val="0"/>
              </a:spcBef>
              <a:spcAft>
                <a:spcPts val="0"/>
              </a:spcAft>
              <a:buClrTx/>
              <a:buSzTx/>
              <a:buFontTx/>
              <a:buNone/>
              <a:tabLst/>
              <a:defRPr sz="6400" b="0" i="0" u="none" strike="noStrike" cap="none" spc="0" baseline="0">
                <a:ln>
                  <a:noFill/>
                </a:ln>
                <a:solidFill>
                  <a:srgbClr val="011A99"/>
                </a:solidFill>
                <a:uFillTx/>
                <a:latin typeface="Avenir Black"/>
                <a:ea typeface="Avenir Black"/>
                <a:cs typeface="Avenir Black"/>
                <a:sym typeface="Avenir Black"/>
              </a:defRPr>
            </a:lvl1pPr>
            <a:lvl2pPr marL="0" marR="0" indent="1143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2pPr>
            <a:lvl3pPr marL="0" marR="0" indent="2286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3pPr>
            <a:lvl4pPr marL="0" marR="0" indent="3429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4pPr>
            <a:lvl5pPr marL="0" marR="0" indent="4572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5pPr>
            <a:lvl6pPr marL="0" marR="0" indent="5715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6pPr>
            <a:lvl7pPr marL="0" marR="0" indent="6858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7pPr>
            <a:lvl8pPr marL="0" marR="0" indent="8001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8pPr>
            <a:lvl9pPr marL="0" marR="0" indent="9144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9pPr>
          </a:lstStyle>
          <a:p>
            <a:r>
              <a:rPr lang="en-US" sz="2800" kern="0" dirty="0"/>
              <a:t>Batch correction is often required for analyzing patient samples</a:t>
            </a:r>
          </a:p>
        </p:txBody>
      </p:sp>
      <p:pic>
        <p:nvPicPr>
          <p:cNvPr id="7" name="Picture 6">
            <a:extLst>
              <a:ext uri="{FF2B5EF4-FFF2-40B4-BE49-F238E27FC236}">
                <a16:creationId xmlns:a16="http://schemas.microsoft.com/office/drawing/2014/main" id="{4566C85A-7CD3-C549-B424-8C0587A62752}"/>
              </a:ext>
            </a:extLst>
          </p:cNvPr>
          <p:cNvPicPr>
            <a:picLocks noChangeAspect="1"/>
          </p:cNvPicPr>
          <p:nvPr/>
        </p:nvPicPr>
        <p:blipFill rotWithShape="1">
          <a:blip r:embed="rId4">
            <a:extLst>
              <a:ext uri="{28A0092B-C50C-407E-A947-70E740481C1C}">
                <a14:useLocalDpi xmlns:a14="http://schemas.microsoft.com/office/drawing/2010/main" val="0"/>
              </a:ext>
            </a:extLst>
          </a:blip>
          <a:srcRect l="50000"/>
          <a:stretch/>
        </p:blipFill>
        <p:spPr>
          <a:xfrm>
            <a:off x="6795570" y="2052640"/>
            <a:ext cx="3086100" cy="4114800"/>
          </a:xfrm>
          <a:prstGeom prst="rect">
            <a:avLst/>
          </a:prstGeom>
        </p:spPr>
      </p:pic>
      <p:sp>
        <p:nvSpPr>
          <p:cNvPr id="12" name="Right Arrow 11"/>
          <p:cNvSpPr/>
          <p:nvPr/>
        </p:nvSpPr>
        <p:spPr>
          <a:xfrm>
            <a:off x="5100362" y="3744280"/>
            <a:ext cx="1280160" cy="365760"/>
          </a:xfrm>
          <a:prstGeom prst="rightArrow">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4811021" y="3370188"/>
            <a:ext cx="1858842" cy="369332"/>
          </a:xfrm>
          <a:prstGeom prst="rect">
            <a:avLst/>
          </a:prstGeom>
        </p:spPr>
        <p:txBody>
          <a:bodyPr wrap="none">
            <a:spAutoFit/>
          </a:bodyPr>
          <a:lstStyle/>
          <a:p>
            <a:r>
              <a:rPr lang="en-US" dirty="0">
                <a:latin typeface="Avenir Book" charset="0"/>
                <a:ea typeface="Avenir Book" charset="0"/>
                <a:cs typeface="Avenir Book" charset="0"/>
              </a:rPr>
              <a:t>batch correction</a:t>
            </a:r>
            <a:endParaRPr lang="en-US" dirty="0"/>
          </a:p>
        </p:txBody>
      </p:sp>
    </p:spTree>
    <p:extLst>
      <p:ext uri="{BB962C8B-B14F-4D97-AF65-F5344CB8AC3E}">
        <p14:creationId xmlns:p14="http://schemas.microsoft.com/office/powerpoint/2010/main" val="172490161"/>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23"/>
          <p:cNvSpPr txBox="1">
            <a:spLocks noGrp="1"/>
          </p:cNvSpPr>
          <p:nvPr>
            <p:ph type="title"/>
          </p:nvPr>
        </p:nvSpPr>
        <p:spPr>
          <a:xfrm>
            <a:off x="0" y="180623"/>
            <a:ext cx="12192000" cy="733600"/>
          </a:xfrm>
          <a:prstGeom prst="rect">
            <a:avLst/>
          </a:prstGeom>
          <a:noFill/>
          <a:ln>
            <a:noFill/>
          </a:ln>
        </p:spPr>
        <p:txBody>
          <a:bodyPr spcFirstLastPara="1" vert="horz" wrap="square" lIns="121900" tIns="60933" rIns="121900" bIns="60933" numCol="1" anchor="ctr" anchorCtr="0" compatLnSpc="1">
            <a:prstTxWarp prst="textNoShape">
              <a:avLst/>
            </a:prstTxWarp>
            <a:normAutofit/>
          </a:bodyPr>
          <a:lstStyle/>
          <a:p>
            <a:r>
              <a:rPr lang="en-GB" dirty="0"/>
              <a:t>Nearest </a:t>
            </a:r>
            <a:r>
              <a:rPr lang="en-GB" dirty="0" err="1"/>
              <a:t>neighbor</a:t>
            </a:r>
            <a:r>
              <a:rPr lang="en-GB" dirty="0"/>
              <a:t> graph-based batch correction</a:t>
            </a:r>
            <a:endParaRPr dirty="0"/>
          </a:p>
        </p:txBody>
      </p:sp>
      <p:sp>
        <p:nvSpPr>
          <p:cNvPr id="131" name="Google Shape;131;p23"/>
          <p:cNvSpPr txBox="1">
            <a:spLocks noGrp="1"/>
          </p:cNvSpPr>
          <p:nvPr>
            <p:ph type="sldNum" idx="12"/>
          </p:nvPr>
        </p:nvSpPr>
        <p:spPr>
          <a:xfrm>
            <a:off x="11313041" y="6356353"/>
            <a:ext cx="675600" cy="365200"/>
          </a:xfrm>
          <a:prstGeom prst="rect">
            <a:avLst/>
          </a:prstGeom>
          <a:noFill/>
          <a:ln>
            <a:noFill/>
          </a:ln>
        </p:spPr>
        <p:txBody>
          <a:bodyPr spcFirstLastPara="1" vert="horz" wrap="square" lIns="121900" tIns="60933" rIns="121900" bIns="60933" numCol="1" anchor="t" anchorCtr="0" compatLnSpc="1">
            <a:prstTxWarp prst="textNoShape">
              <a:avLst/>
            </a:prstTxWarp>
            <a:normAutofit/>
          </a:bodyPr>
          <a:lstStyle/>
          <a:p>
            <a:pPr>
              <a:spcAft>
                <a:spcPts val="0"/>
              </a:spcAft>
            </a:pPr>
            <a:fld id="{00000000-1234-1234-1234-123412341234}" type="slidenum">
              <a:rPr lang="en-GB"/>
              <a:pPr>
                <a:spcAft>
                  <a:spcPts val="0"/>
                </a:spcAft>
              </a:pPr>
              <a:t>14</a:t>
            </a:fld>
            <a:endParaRPr/>
          </a:p>
        </p:txBody>
      </p:sp>
      <p:sp>
        <p:nvSpPr>
          <p:cNvPr id="132" name="Google Shape;132;p23"/>
          <p:cNvSpPr txBox="1"/>
          <p:nvPr/>
        </p:nvSpPr>
        <p:spPr>
          <a:xfrm>
            <a:off x="878960" y="1171648"/>
            <a:ext cx="5393600" cy="4555200"/>
          </a:xfrm>
          <a:prstGeom prst="rect">
            <a:avLst/>
          </a:prstGeom>
          <a:noFill/>
          <a:ln>
            <a:noFill/>
          </a:ln>
        </p:spPr>
        <p:txBody>
          <a:bodyPr spcFirstLastPara="1" wrap="square" lIns="121900" tIns="121900" rIns="121900" bIns="121900" anchor="t" anchorCtr="0">
            <a:normAutofit lnSpcReduction="10000"/>
          </a:bodyPr>
          <a:lstStyle/>
          <a:p>
            <a:pPr>
              <a:spcBef>
                <a:spcPts val="0"/>
              </a:spcBef>
              <a:spcAft>
                <a:spcPts val="0"/>
              </a:spcAft>
              <a:buClr>
                <a:srgbClr val="133C68"/>
              </a:buClr>
              <a:buSzPts val="1800"/>
            </a:pPr>
            <a:r>
              <a:rPr lang="en-GB" sz="2400">
                <a:solidFill>
                  <a:srgbClr val="133C68"/>
                </a:solidFill>
                <a:latin typeface="Avenir"/>
                <a:ea typeface="Avenir"/>
                <a:cs typeface="Avenir"/>
                <a:sym typeface="Avenir"/>
              </a:rPr>
              <a:t>One can often discover structure in a single data set using a k-nearest neighbor graph, e.g. implicit in UMAP and Louvain and Leiden clustering.</a:t>
            </a:r>
            <a:endParaRPr/>
          </a:p>
          <a:p>
            <a:pPr>
              <a:spcBef>
                <a:spcPts val="1600"/>
              </a:spcBef>
              <a:spcAft>
                <a:spcPts val="1600"/>
              </a:spcAft>
              <a:buClr>
                <a:srgbClr val="133C68"/>
              </a:buClr>
              <a:buSzPts val="1800"/>
            </a:pPr>
            <a:r>
              <a:rPr lang="en-GB" sz="2400">
                <a:solidFill>
                  <a:srgbClr val="133C68"/>
                </a:solidFill>
                <a:latin typeface="Avenir"/>
                <a:ea typeface="Avenir"/>
                <a:cs typeface="Avenir"/>
                <a:sym typeface="Avenir"/>
              </a:rPr>
              <a:t>Similarly, one can consider mutual nearest neighbors between two data sets to find maps that recover similarities that are lost if batch effects confound the overall nearest neighbor graph.</a:t>
            </a:r>
            <a:endParaRPr/>
          </a:p>
        </p:txBody>
      </p:sp>
      <p:pic>
        <p:nvPicPr>
          <p:cNvPr id="133" name="Google Shape;133;p23"/>
          <p:cNvPicPr preferRelativeResize="0"/>
          <p:nvPr/>
        </p:nvPicPr>
        <p:blipFill rotWithShape="1">
          <a:blip r:embed="rId3">
            <a:alphaModFix/>
          </a:blip>
          <a:srcRect/>
          <a:stretch/>
        </p:blipFill>
        <p:spPr>
          <a:xfrm>
            <a:off x="6272560" y="944045"/>
            <a:ext cx="5553611" cy="4555200"/>
          </a:xfrm>
          <a:prstGeom prst="rect">
            <a:avLst/>
          </a:prstGeom>
          <a:noFill/>
          <a:ln>
            <a:noFill/>
          </a:ln>
        </p:spPr>
      </p:pic>
      <p:sp>
        <p:nvSpPr>
          <p:cNvPr id="134" name="Google Shape;134;p23"/>
          <p:cNvSpPr txBox="1">
            <a:spLocks noGrp="1"/>
          </p:cNvSpPr>
          <p:nvPr>
            <p:ph type="body" idx="3"/>
          </p:nvPr>
        </p:nvSpPr>
        <p:spPr>
          <a:xfrm>
            <a:off x="7002568" y="5573801"/>
            <a:ext cx="4515200" cy="677068"/>
          </a:xfrm>
          <a:prstGeom prst="rect">
            <a:avLst/>
          </a:prstGeom>
          <a:noFill/>
          <a:ln>
            <a:noFill/>
          </a:ln>
        </p:spPr>
        <p:txBody>
          <a:bodyPr spcFirstLastPara="1" vert="horz" wrap="square" lIns="121900" tIns="121900" rIns="121900" bIns="121900" numCol="1" anchor="t" anchorCtr="0" compatLnSpc="1">
            <a:prstTxWarp prst="textNoShape">
              <a:avLst/>
            </a:prstTxWarp>
            <a:spAutoFit/>
          </a:bodyPr>
          <a:lstStyle/>
          <a:p>
            <a:pPr marL="0" indent="0" algn="r">
              <a:spcBef>
                <a:spcPts val="0"/>
              </a:spcBef>
              <a:buClr>
                <a:schemeClr val="hlink"/>
              </a:buClr>
              <a:buSzPts val="1100"/>
            </a:pPr>
            <a:r>
              <a:rPr lang="en-GB"/>
              <a:t>Haghverdi </a:t>
            </a:r>
            <a:r>
              <a:rPr lang="en-GB" i="1"/>
              <a:t>et al.</a:t>
            </a:r>
            <a:r>
              <a:rPr lang="en-GB"/>
              <a:t>, 2019</a:t>
            </a:r>
            <a:endParaRPr/>
          </a:p>
          <a:p>
            <a:pPr marL="0" indent="0" algn="r">
              <a:spcBef>
                <a:spcPts val="0"/>
              </a:spcBef>
              <a:buClr>
                <a:schemeClr val="dk1"/>
              </a:buClr>
              <a:buSzPts val="1100"/>
            </a:pPr>
            <a:r>
              <a:rPr lang="en-GB" sz="1467" u="sng">
                <a:solidFill>
                  <a:schemeClr val="hlink"/>
                </a:solidFill>
                <a:hlinkClick r:id="rId4"/>
              </a:rPr>
              <a:t>https://doi.org/10.1038/nbt.4091</a:t>
            </a:r>
            <a:r>
              <a:rPr lang="en-GB" sz="1467">
                <a:solidFill>
                  <a:schemeClr val="dk1"/>
                </a:solidFill>
              </a:rPr>
              <a:t> </a:t>
            </a:r>
            <a:endParaRPr sz="1467">
              <a:solidFill>
                <a:schemeClr val="dk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cRNA-Seq from fresh cells"/>
          <p:cNvSpPr txBox="1">
            <a:spLocks/>
          </p:cNvSpPr>
          <p:nvPr/>
        </p:nvSpPr>
        <p:spPr>
          <a:xfrm>
            <a:off x="0" y="21052"/>
            <a:ext cx="12191999" cy="1143001"/>
          </a:xfrm>
          <a:prstGeom prst="rect">
            <a:avLst/>
          </a:prstGeom>
        </p:spPr>
        <p:txBody>
          <a:bodyPr lIns="45719" tIns="45719" rIns="45719" bIns="45719" anchor="ctr">
            <a:normAutofit/>
          </a:bodyPr>
          <a:lstStyle>
            <a:lvl1pPr marL="0" marR="0" indent="0" algn="ctr" defTabSz="914400" latinLnBrk="0">
              <a:lnSpc>
                <a:spcPct val="100000"/>
              </a:lnSpc>
              <a:spcBef>
                <a:spcPts val="0"/>
              </a:spcBef>
              <a:spcAft>
                <a:spcPts val="0"/>
              </a:spcAft>
              <a:buClrTx/>
              <a:buSzTx/>
              <a:buFontTx/>
              <a:buNone/>
              <a:tabLst/>
              <a:defRPr sz="6400" b="0" i="0" u="none" strike="noStrike" cap="none" spc="0" baseline="0">
                <a:ln>
                  <a:noFill/>
                </a:ln>
                <a:solidFill>
                  <a:srgbClr val="011A99"/>
                </a:solidFill>
                <a:uFillTx/>
                <a:latin typeface="Avenir Black"/>
                <a:ea typeface="Avenir Black"/>
                <a:cs typeface="Avenir Black"/>
                <a:sym typeface="Avenir Black"/>
              </a:defRPr>
            </a:lvl1pPr>
            <a:lvl2pPr marL="0" marR="0" indent="1143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2pPr>
            <a:lvl3pPr marL="0" marR="0" indent="2286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3pPr>
            <a:lvl4pPr marL="0" marR="0" indent="3429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4pPr>
            <a:lvl5pPr marL="0" marR="0" indent="4572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5pPr>
            <a:lvl6pPr marL="0" marR="0" indent="5715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6pPr>
            <a:lvl7pPr marL="0" marR="0" indent="6858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7pPr>
            <a:lvl8pPr marL="0" marR="0" indent="8001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8pPr>
            <a:lvl9pPr marL="0" marR="0" indent="9144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9pPr>
          </a:lstStyle>
          <a:p>
            <a:r>
              <a:rPr lang="en-US" sz="3200" kern="0" dirty="0"/>
              <a:t>Canonical Correlation Analysis (CCA)</a:t>
            </a:r>
          </a:p>
        </p:txBody>
      </p:sp>
      <p:sp>
        <p:nvSpPr>
          <p:cNvPr id="3" name="1. Introduction and key highlights…"/>
          <p:cNvSpPr txBox="1"/>
          <p:nvPr/>
        </p:nvSpPr>
        <p:spPr>
          <a:xfrm>
            <a:off x="576012" y="1164053"/>
            <a:ext cx="11039974" cy="2169823"/>
          </a:xfrm>
          <a:prstGeom prst="rect">
            <a:avLst/>
          </a:prstGeom>
          <a:ln w="12700">
            <a:miter lim="400000"/>
          </a:ln>
          <a:extLst>
            <a:ext uri="{C572A759-6A51-4108-AA02-DFA0A04FC94B}">
              <ma14:wrappingTextBoxFlag xmlns:ma14="http://schemas.microsoft.com/office/mac/drawingml/2011/main" xmlns="" val="1"/>
            </a:ext>
          </a:extLst>
        </p:spPr>
        <p:txBody>
          <a:bodyPr wrap="square" lIns="45719" tIns="45719" rIns="45719" bIns="45719">
            <a:spAutoFit/>
          </a:bodyPr>
          <a:lstStyle/>
          <a:p>
            <a:pPr marL="457200" indent="-457200">
              <a:lnSpc>
                <a:spcPct val="125000"/>
              </a:lnSpc>
              <a:buFont typeface="Arial" charset="0"/>
              <a:buChar char="•"/>
              <a:defRPr sz="4200">
                <a:latin typeface="Avenir Book"/>
                <a:ea typeface="Avenir Book"/>
                <a:cs typeface="Avenir Book"/>
                <a:sym typeface="Avenir Book"/>
              </a:defRPr>
            </a:pPr>
            <a:r>
              <a:rPr lang="en-US" sz="2400" dirty="0"/>
              <a:t>CCA finds the linear combinations of variables across two datasets that are maximally correlated with one another.</a:t>
            </a:r>
          </a:p>
          <a:p>
            <a:pPr marL="914400" lvl="1" indent="-457200">
              <a:lnSpc>
                <a:spcPct val="125000"/>
              </a:lnSpc>
              <a:buFont typeface="Arial" charset="0"/>
              <a:buChar char="•"/>
              <a:defRPr sz="4200">
                <a:latin typeface="Avenir Book"/>
                <a:ea typeface="Avenir Book"/>
                <a:cs typeface="Avenir Book"/>
                <a:sym typeface="Avenir Book"/>
              </a:defRPr>
            </a:pPr>
            <a:r>
              <a:rPr lang="en-US" sz="2000" dirty="0"/>
              <a:t>The first pair of canonical variables maximizes the correlation across datasets.</a:t>
            </a:r>
          </a:p>
          <a:p>
            <a:pPr marL="914400" lvl="1" indent="-457200">
              <a:lnSpc>
                <a:spcPct val="125000"/>
              </a:lnSpc>
              <a:buFont typeface="Arial" charset="0"/>
              <a:buChar char="•"/>
              <a:defRPr sz="4200">
                <a:latin typeface="Avenir Book"/>
                <a:ea typeface="Avenir Book"/>
                <a:cs typeface="Avenir Book"/>
                <a:sym typeface="Avenir Book"/>
              </a:defRPr>
            </a:pPr>
            <a:r>
              <a:rPr lang="en-US" sz="2000" dirty="0"/>
              <a:t>The second pair of canonical variables maximizes the correlation subject to the constraint of not being correlated with the first pair, and so on.</a:t>
            </a:r>
          </a:p>
        </p:txBody>
      </p:sp>
      <p:pic>
        <p:nvPicPr>
          <p:cNvPr id="2" name="Picture 1"/>
          <p:cNvPicPr>
            <a:picLocks noChangeAspect="1"/>
          </p:cNvPicPr>
          <p:nvPr/>
        </p:nvPicPr>
        <p:blipFill>
          <a:blip r:embed="rId2"/>
          <a:stretch>
            <a:fillRect/>
          </a:stretch>
        </p:blipFill>
        <p:spPr>
          <a:xfrm>
            <a:off x="0" y="3333876"/>
            <a:ext cx="5786439" cy="2873197"/>
          </a:xfrm>
          <a:prstGeom prst="rect">
            <a:avLst/>
          </a:prstGeom>
        </p:spPr>
      </p:pic>
      <p:sp>
        <p:nvSpPr>
          <p:cNvPr id="4" name="Rectangle 3"/>
          <p:cNvSpPr/>
          <p:nvPr/>
        </p:nvSpPr>
        <p:spPr>
          <a:xfrm>
            <a:off x="7841128" y="6308147"/>
            <a:ext cx="4350871" cy="646331"/>
          </a:xfrm>
          <a:prstGeom prst="rect">
            <a:avLst/>
          </a:prstGeom>
        </p:spPr>
        <p:txBody>
          <a:bodyPr wrap="none">
            <a:spAutoFit/>
          </a:bodyPr>
          <a:lstStyle/>
          <a:p>
            <a:pPr algn="r"/>
            <a:r>
              <a:rPr lang="en-US" dirty="0">
                <a:latin typeface="Avenir Book" charset="0"/>
                <a:ea typeface="Avenir Book" charset="0"/>
                <a:cs typeface="Avenir Book" charset="0"/>
              </a:rPr>
              <a:t>https://</a:t>
            </a:r>
            <a:r>
              <a:rPr lang="en-US" dirty="0" err="1">
                <a:latin typeface="Avenir Book" charset="0"/>
                <a:ea typeface="Avenir Book" charset="0"/>
                <a:cs typeface="Avenir Book" charset="0"/>
              </a:rPr>
              <a:t>www.mathworks.com</a:t>
            </a:r>
            <a:endParaRPr lang="en-US" dirty="0">
              <a:latin typeface="Avenir Book" charset="0"/>
              <a:ea typeface="Avenir Book" charset="0"/>
              <a:cs typeface="Avenir Book" charset="0"/>
            </a:endParaRPr>
          </a:p>
          <a:p>
            <a:pPr algn="r"/>
            <a:r>
              <a:rPr lang="en-US" dirty="0">
                <a:latin typeface="Avenir Book" charset="0"/>
                <a:ea typeface="Avenir Book" charset="0"/>
                <a:cs typeface="Avenir Book" charset="0"/>
              </a:rPr>
              <a:t>https://</a:t>
            </a:r>
            <a:r>
              <a:rPr lang="en-US" dirty="0" err="1">
                <a:latin typeface="Avenir Book" charset="0"/>
                <a:ea typeface="Avenir Book" charset="0"/>
                <a:cs typeface="Avenir Book" charset="0"/>
              </a:rPr>
              <a:t>github.com</a:t>
            </a:r>
            <a:r>
              <a:rPr lang="en-US" dirty="0">
                <a:latin typeface="Avenir Book" charset="0"/>
                <a:ea typeface="Avenir Book" charset="0"/>
                <a:cs typeface="Avenir Book" charset="0"/>
              </a:rPr>
              <a:t>/</a:t>
            </a:r>
            <a:r>
              <a:rPr lang="en-US" dirty="0" err="1">
                <a:latin typeface="Avenir Book" charset="0"/>
                <a:ea typeface="Avenir Book" charset="0"/>
                <a:cs typeface="Avenir Book" charset="0"/>
              </a:rPr>
              <a:t>mhaghighat</a:t>
            </a:r>
            <a:r>
              <a:rPr lang="en-US" dirty="0">
                <a:latin typeface="Avenir Book" charset="0"/>
                <a:ea typeface="Avenir Book" charset="0"/>
                <a:cs typeface="Avenir Book" charset="0"/>
              </a:rPr>
              <a:t>/</a:t>
            </a:r>
            <a:r>
              <a:rPr lang="en-US" dirty="0" err="1">
                <a:latin typeface="Avenir Book" charset="0"/>
                <a:ea typeface="Avenir Book" charset="0"/>
                <a:cs typeface="Avenir Book" charset="0"/>
              </a:rPr>
              <a:t>ccaFuse</a:t>
            </a:r>
            <a:endParaRPr lang="en-US" dirty="0">
              <a:latin typeface="Avenir Book" charset="0"/>
              <a:ea typeface="Avenir Book" charset="0"/>
              <a:cs typeface="Avenir Book" charset="0"/>
            </a:endParaRPr>
          </a:p>
        </p:txBody>
      </p:sp>
      <p:sp>
        <p:nvSpPr>
          <p:cNvPr id="6" name="1. Introduction and key highlights…"/>
          <p:cNvSpPr txBox="1"/>
          <p:nvPr/>
        </p:nvSpPr>
        <p:spPr>
          <a:xfrm>
            <a:off x="6591049" y="3571875"/>
            <a:ext cx="5600950" cy="2862320"/>
          </a:xfrm>
          <a:prstGeom prst="rect">
            <a:avLst/>
          </a:prstGeom>
          <a:ln w="12700">
            <a:miter lim="400000"/>
          </a:ln>
          <a:extLst>
            <a:ext uri="{C572A759-6A51-4108-AA02-DFA0A04FC94B}">
              <ma14:wrappingTextBoxFlag xmlns:ma14="http://schemas.microsoft.com/office/mac/drawingml/2011/main" xmlns="" val="1"/>
            </a:ext>
          </a:extLst>
        </p:spPr>
        <p:txBody>
          <a:bodyPr wrap="square" lIns="45719" tIns="45719" rIns="45719" bIns="45719">
            <a:spAutoFit/>
          </a:bodyPr>
          <a:lstStyle/>
          <a:p>
            <a:pPr marL="457200" indent="-457200">
              <a:lnSpc>
                <a:spcPct val="125000"/>
              </a:lnSpc>
              <a:buFont typeface="Arial" charset="0"/>
              <a:buChar char="•"/>
              <a:defRPr sz="4200">
                <a:latin typeface="Avenir Book"/>
                <a:ea typeface="Avenir Book"/>
                <a:cs typeface="Avenir Book"/>
                <a:sym typeface="Avenir Book"/>
              </a:defRPr>
            </a:pPr>
            <a:r>
              <a:rPr lang="en-US" sz="2400" dirty="0"/>
              <a:t>Goals of CCA</a:t>
            </a:r>
          </a:p>
          <a:p>
            <a:pPr marL="914400" lvl="1" indent="-457200">
              <a:lnSpc>
                <a:spcPct val="125000"/>
              </a:lnSpc>
              <a:buFont typeface="Arial" charset="0"/>
              <a:buChar char="•"/>
              <a:defRPr sz="4200">
                <a:latin typeface="Avenir Book"/>
                <a:ea typeface="Avenir Book"/>
                <a:cs typeface="Avenir Book"/>
                <a:sym typeface="Avenir Book"/>
              </a:defRPr>
            </a:pPr>
            <a:r>
              <a:rPr lang="en-US" sz="2000" dirty="0"/>
              <a:t>Similar </a:t>
            </a:r>
            <a:r>
              <a:rPr lang="en-US" sz="2000"/>
              <a:t>to Principal </a:t>
            </a:r>
            <a:r>
              <a:rPr lang="en-US" sz="2000" dirty="0"/>
              <a:t>Components Analysis (PCA)</a:t>
            </a:r>
          </a:p>
          <a:p>
            <a:pPr marL="914400" lvl="1" indent="-457200">
              <a:lnSpc>
                <a:spcPct val="125000"/>
              </a:lnSpc>
              <a:buFont typeface="Arial" charset="0"/>
              <a:buChar char="•"/>
              <a:defRPr sz="4200">
                <a:latin typeface="Avenir Book"/>
                <a:ea typeface="Avenir Book"/>
                <a:cs typeface="Avenir Book"/>
                <a:sym typeface="Avenir Book"/>
              </a:defRPr>
            </a:pPr>
            <a:r>
              <a:rPr lang="en-US" sz="2000" dirty="0"/>
              <a:t>Dimensional reduction: explain covariation between datasets with a small number of linear combinations of variables</a:t>
            </a:r>
          </a:p>
        </p:txBody>
      </p:sp>
    </p:spTree>
    <p:extLst>
      <p:ext uri="{BB962C8B-B14F-4D97-AF65-F5344CB8AC3E}">
        <p14:creationId xmlns:p14="http://schemas.microsoft.com/office/powerpoint/2010/main" val="235566020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40CA8E8-6831-5D40-B837-E08BD9EE5F5A}"/>
              </a:ext>
            </a:extLst>
          </p:cNvPr>
          <p:cNvSpPr/>
          <p:nvPr/>
        </p:nvSpPr>
        <p:spPr>
          <a:xfrm>
            <a:off x="7649282" y="6550223"/>
            <a:ext cx="4542718" cy="307777"/>
          </a:xfrm>
          <a:prstGeom prst="rect">
            <a:avLst/>
          </a:prstGeom>
        </p:spPr>
        <p:txBody>
          <a:bodyPr wrap="none">
            <a:spAutoFit/>
          </a:bodyPr>
          <a:lstStyle/>
          <a:p>
            <a:r>
              <a:rPr lang="en-US" sz="1400" dirty="0">
                <a:solidFill>
                  <a:srgbClr val="222222"/>
                </a:solidFill>
                <a:latin typeface="Avenir Book" charset="0"/>
                <a:ea typeface="Avenir Book" charset="0"/>
                <a:cs typeface="Avenir Book" charset="0"/>
              </a:rPr>
              <a:t>Butler, A, et al. </a:t>
            </a:r>
            <a:r>
              <a:rPr lang="en-US" sz="1400" i="1" dirty="0">
                <a:solidFill>
                  <a:srgbClr val="222222"/>
                </a:solidFill>
                <a:latin typeface="Avenir Book" charset="0"/>
                <a:ea typeface="Avenir Book" charset="0"/>
                <a:cs typeface="Avenir Book" charset="0"/>
              </a:rPr>
              <a:t>Nature Biotechnology </a:t>
            </a:r>
            <a:r>
              <a:rPr lang="en-US" sz="1400" dirty="0">
                <a:solidFill>
                  <a:srgbClr val="222222"/>
                </a:solidFill>
                <a:latin typeface="Avenir Book" charset="0"/>
                <a:ea typeface="Avenir Book" charset="0"/>
                <a:cs typeface="Avenir Book" charset="0"/>
              </a:rPr>
              <a:t>36.5 (2018): 411.</a:t>
            </a:r>
            <a:endParaRPr lang="en-US" sz="1400" dirty="0">
              <a:latin typeface="Avenir Book" charset="0"/>
              <a:ea typeface="Avenir Book" charset="0"/>
              <a:cs typeface="Avenir Book" charset="0"/>
            </a:endParaRPr>
          </a:p>
        </p:txBody>
      </p:sp>
      <p:sp>
        <p:nvSpPr>
          <p:cNvPr id="7" name="scRNA-Seq from fresh cells"/>
          <p:cNvSpPr txBox="1">
            <a:spLocks/>
          </p:cNvSpPr>
          <p:nvPr/>
        </p:nvSpPr>
        <p:spPr>
          <a:xfrm>
            <a:off x="0" y="21052"/>
            <a:ext cx="12191999" cy="1143001"/>
          </a:xfrm>
          <a:prstGeom prst="rect">
            <a:avLst/>
          </a:prstGeom>
        </p:spPr>
        <p:txBody>
          <a:bodyPr lIns="45719" tIns="45719" rIns="45719" bIns="45719" anchor="ctr">
            <a:normAutofit/>
          </a:bodyPr>
          <a:lstStyle>
            <a:lvl1pPr marL="0" marR="0" indent="0" algn="ctr" defTabSz="914400" latinLnBrk="0">
              <a:lnSpc>
                <a:spcPct val="100000"/>
              </a:lnSpc>
              <a:spcBef>
                <a:spcPts val="0"/>
              </a:spcBef>
              <a:spcAft>
                <a:spcPts val="0"/>
              </a:spcAft>
              <a:buClrTx/>
              <a:buSzTx/>
              <a:buFontTx/>
              <a:buNone/>
              <a:tabLst/>
              <a:defRPr sz="6400" b="0" i="0" u="none" strike="noStrike" cap="none" spc="0" baseline="0">
                <a:ln>
                  <a:noFill/>
                </a:ln>
                <a:solidFill>
                  <a:srgbClr val="011A99"/>
                </a:solidFill>
                <a:uFillTx/>
                <a:latin typeface="Avenir Black"/>
                <a:ea typeface="Avenir Black"/>
                <a:cs typeface="Avenir Black"/>
                <a:sym typeface="Avenir Black"/>
              </a:defRPr>
            </a:lvl1pPr>
            <a:lvl2pPr marL="0" marR="0" indent="1143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2pPr>
            <a:lvl3pPr marL="0" marR="0" indent="2286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3pPr>
            <a:lvl4pPr marL="0" marR="0" indent="3429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4pPr>
            <a:lvl5pPr marL="0" marR="0" indent="4572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5pPr>
            <a:lvl6pPr marL="0" marR="0" indent="5715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6pPr>
            <a:lvl7pPr marL="0" marR="0" indent="6858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7pPr>
            <a:lvl8pPr marL="0" marR="0" indent="8001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8pPr>
            <a:lvl9pPr marL="0" marR="0" indent="9144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9pPr>
          </a:lstStyle>
          <a:p>
            <a:r>
              <a:rPr lang="en-US" sz="3200" dirty="0"/>
              <a:t>Canonical Correlation Analysis (CCA)</a:t>
            </a:r>
            <a:endParaRPr lang="en-US" sz="3200" kern="0" dirty="0"/>
          </a:p>
        </p:txBody>
      </p:sp>
      <p:sp>
        <p:nvSpPr>
          <p:cNvPr id="6" name="Rectangle 5"/>
          <p:cNvSpPr/>
          <p:nvPr/>
        </p:nvSpPr>
        <p:spPr>
          <a:xfrm>
            <a:off x="3092116" y="5657671"/>
            <a:ext cx="6007769" cy="923330"/>
          </a:xfrm>
          <a:prstGeom prst="rect">
            <a:avLst/>
          </a:prstGeom>
        </p:spPr>
        <p:txBody>
          <a:bodyPr wrap="square">
            <a:spAutoFit/>
          </a:bodyPr>
          <a:lstStyle/>
          <a:p>
            <a:r>
              <a:rPr lang="en-US" dirty="0">
                <a:latin typeface="Avenir Book" charset="0"/>
                <a:ea typeface="Avenir Book" charset="0"/>
                <a:cs typeface="Avenir Book" charset="0"/>
              </a:rPr>
              <a:t>“Effectively, we treat the data sets as multiple</a:t>
            </a:r>
          </a:p>
          <a:p>
            <a:r>
              <a:rPr lang="en-US" dirty="0">
                <a:latin typeface="Avenir Book" charset="0"/>
                <a:ea typeface="Avenir Book" charset="0"/>
                <a:cs typeface="Avenir Book" charset="0"/>
              </a:rPr>
              <a:t>measurements of a gene–gene covariance structure, and search for patterns that are common to the data sets.”</a:t>
            </a:r>
            <a:endParaRPr lang="en-US" dirty="0">
              <a:effectLst/>
              <a:latin typeface="Avenir Book" charset="0"/>
              <a:ea typeface="Avenir Book" charset="0"/>
              <a:cs typeface="Avenir Book" charset="0"/>
            </a:endParaRPr>
          </a:p>
        </p:txBody>
      </p:sp>
      <p:pic>
        <p:nvPicPr>
          <p:cNvPr id="2" name="Picture 1"/>
          <p:cNvPicPr>
            <a:picLocks noChangeAspect="1"/>
          </p:cNvPicPr>
          <p:nvPr/>
        </p:nvPicPr>
        <p:blipFill>
          <a:blip r:embed="rId3"/>
          <a:stretch>
            <a:fillRect/>
          </a:stretch>
        </p:blipFill>
        <p:spPr>
          <a:xfrm>
            <a:off x="1523999" y="1098765"/>
            <a:ext cx="9144000" cy="4368604"/>
          </a:xfrm>
          <a:prstGeom prst="rect">
            <a:avLst/>
          </a:prstGeom>
        </p:spPr>
      </p:pic>
    </p:spTree>
    <p:extLst>
      <p:ext uri="{BB962C8B-B14F-4D97-AF65-F5344CB8AC3E}">
        <p14:creationId xmlns:p14="http://schemas.microsoft.com/office/powerpoint/2010/main" val="16009512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0" y="856276"/>
            <a:ext cx="10062628" cy="5736811"/>
          </a:xfrm>
          <a:prstGeom prst="rect">
            <a:avLst/>
          </a:prstGeom>
        </p:spPr>
      </p:pic>
      <p:sp>
        <p:nvSpPr>
          <p:cNvPr id="7" name="Rectangle 6"/>
          <p:cNvSpPr/>
          <p:nvPr/>
        </p:nvSpPr>
        <p:spPr>
          <a:xfrm>
            <a:off x="8069262" y="6593087"/>
            <a:ext cx="4137025" cy="307777"/>
          </a:xfrm>
          <a:prstGeom prst="rect">
            <a:avLst/>
          </a:prstGeom>
        </p:spPr>
        <p:txBody>
          <a:bodyPr wrap="square">
            <a:spAutoFit/>
          </a:bodyPr>
          <a:lstStyle/>
          <a:p>
            <a:pPr algn="r"/>
            <a:r>
              <a:rPr lang="en-US" sz="1400" dirty="0">
                <a:solidFill>
                  <a:srgbClr val="222222"/>
                </a:solidFill>
                <a:latin typeface="Avenir Book" charset="0"/>
                <a:ea typeface="Avenir Book" charset="0"/>
                <a:cs typeface="Avenir Book" charset="0"/>
              </a:rPr>
              <a:t>Stuart et al. </a:t>
            </a:r>
            <a:r>
              <a:rPr lang="mr-IN" sz="1400" i="1" dirty="0" err="1">
                <a:solidFill>
                  <a:srgbClr val="222222"/>
                </a:solidFill>
                <a:latin typeface="Avenir Book" charset="0"/>
                <a:ea typeface="Avenir Book" charset="0"/>
                <a:cs typeface="Avenir Book" charset="0"/>
              </a:rPr>
              <a:t>Cell</a:t>
            </a:r>
            <a:r>
              <a:rPr lang="en-US" sz="1400" dirty="0">
                <a:solidFill>
                  <a:srgbClr val="222222"/>
                </a:solidFill>
                <a:latin typeface="Avenir Book" charset="0"/>
                <a:ea typeface="Avenir Book" charset="0"/>
                <a:cs typeface="Avenir Book" charset="0"/>
              </a:rPr>
              <a:t> (</a:t>
            </a:r>
            <a:r>
              <a:rPr lang="mr-IN" sz="1400" dirty="0">
                <a:solidFill>
                  <a:srgbClr val="222222"/>
                </a:solidFill>
                <a:latin typeface="Avenir Book" charset="0"/>
                <a:ea typeface="Avenir Book" charset="0"/>
                <a:cs typeface="Avenir Book" charset="0"/>
              </a:rPr>
              <a:t>2019</a:t>
            </a:r>
            <a:r>
              <a:rPr lang="en-US" sz="1400" dirty="0">
                <a:solidFill>
                  <a:srgbClr val="222222"/>
                </a:solidFill>
                <a:latin typeface="Avenir Book" charset="0"/>
                <a:ea typeface="Avenir Book" charset="0"/>
                <a:cs typeface="Avenir Book" charset="0"/>
              </a:rPr>
              <a:t>)</a:t>
            </a:r>
            <a:r>
              <a:rPr lang="mr-IN" sz="1400" dirty="0">
                <a:solidFill>
                  <a:srgbClr val="222222"/>
                </a:solidFill>
                <a:latin typeface="Avenir Book" charset="0"/>
                <a:ea typeface="Avenir Book" charset="0"/>
                <a:cs typeface="Avenir Book" charset="0"/>
              </a:rPr>
              <a:t> 177(7):1888-1902</a:t>
            </a:r>
            <a:r>
              <a:rPr lang="en-US" sz="1400" dirty="0">
                <a:solidFill>
                  <a:srgbClr val="222222"/>
                </a:solidFill>
                <a:latin typeface="Avenir Book" charset="0"/>
                <a:ea typeface="Avenir Book" charset="0"/>
                <a:cs typeface="Avenir Book" charset="0"/>
              </a:rPr>
              <a:t>.</a:t>
            </a:r>
            <a:endParaRPr lang="en-US" sz="1400" dirty="0">
              <a:latin typeface="Avenir Book" charset="0"/>
              <a:ea typeface="Avenir Book" charset="0"/>
              <a:cs typeface="Avenir Book" charset="0"/>
            </a:endParaRPr>
          </a:p>
        </p:txBody>
      </p:sp>
      <p:sp>
        <p:nvSpPr>
          <p:cNvPr id="8" name="scRNA-Seq from fresh cells"/>
          <p:cNvSpPr txBox="1">
            <a:spLocks/>
          </p:cNvSpPr>
          <p:nvPr/>
        </p:nvSpPr>
        <p:spPr>
          <a:xfrm>
            <a:off x="0" y="21052"/>
            <a:ext cx="12191999" cy="1143001"/>
          </a:xfrm>
          <a:prstGeom prst="rect">
            <a:avLst/>
          </a:prstGeom>
        </p:spPr>
        <p:txBody>
          <a:bodyPr lIns="45719" tIns="45719" rIns="45719" bIns="45719" anchor="ctr">
            <a:normAutofit/>
          </a:bodyPr>
          <a:lstStyle>
            <a:lvl1pPr marL="0" marR="0" indent="0" algn="ctr" defTabSz="914400" latinLnBrk="0">
              <a:lnSpc>
                <a:spcPct val="100000"/>
              </a:lnSpc>
              <a:spcBef>
                <a:spcPts val="0"/>
              </a:spcBef>
              <a:spcAft>
                <a:spcPts val="0"/>
              </a:spcAft>
              <a:buClrTx/>
              <a:buSzTx/>
              <a:buFontTx/>
              <a:buNone/>
              <a:tabLst/>
              <a:defRPr sz="6400" b="0" i="0" u="none" strike="noStrike" cap="none" spc="0" baseline="0">
                <a:ln>
                  <a:noFill/>
                </a:ln>
                <a:solidFill>
                  <a:srgbClr val="011A99"/>
                </a:solidFill>
                <a:uFillTx/>
                <a:latin typeface="Avenir Black"/>
                <a:ea typeface="Avenir Black"/>
                <a:cs typeface="Avenir Black"/>
                <a:sym typeface="Avenir Black"/>
              </a:defRPr>
            </a:lvl1pPr>
            <a:lvl2pPr marL="0" marR="0" indent="1143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2pPr>
            <a:lvl3pPr marL="0" marR="0" indent="2286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3pPr>
            <a:lvl4pPr marL="0" marR="0" indent="3429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4pPr>
            <a:lvl5pPr marL="0" marR="0" indent="4572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5pPr>
            <a:lvl6pPr marL="0" marR="0" indent="5715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6pPr>
            <a:lvl7pPr marL="0" marR="0" indent="6858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7pPr>
            <a:lvl8pPr marL="0" marR="0" indent="8001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8pPr>
            <a:lvl9pPr marL="0" marR="0" indent="9144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9pPr>
          </a:lstStyle>
          <a:p>
            <a:r>
              <a:rPr lang="en-US" sz="3200" kern="0" dirty="0"/>
              <a:t>Combining CCA and Mutual Nearest Neighbors (Seurat v3)</a:t>
            </a:r>
          </a:p>
        </p:txBody>
      </p:sp>
    </p:spTree>
    <p:extLst>
      <p:ext uri="{BB962C8B-B14F-4D97-AF65-F5344CB8AC3E}">
        <p14:creationId xmlns:p14="http://schemas.microsoft.com/office/powerpoint/2010/main" val="723622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2344400" y="2552700"/>
            <a:ext cx="184731" cy="369332"/>
          </a:xfrm>
          <a:prstGeom prst="rect">
            <a:avLst/>
          </a:prstGeom>
          <a:noFill/>
        </p:spPr>
        <p:txBody>
          <a:bodyPr wrap="none" rtlCol="0">
            <a:spAutoFit/>
          </a:bodyPr>
          <a:lstStyle/>
          <a:p>
            <a:endParaRPr lang="en-US" dirty="0"/>
          </a:p>
        </p:txBody>
      </p:sp>
      <p:sp>
        <p:nvSpPr>
          <p:cNvPr id="7" name="Rectangle 6"/>
          <p:cNvSpPr/>
          <p:nvPr/>
        </p:nvSpPr>
        <p:spPr>
          <a:xfrm>
            <a:off x="2863516" y="1323942"/>
            <a:ext cx="6464968" cy="461665"/>
          </a:xfrm>
          <a:prstGeom prst="rect">
            <a:avLst/>
          </a:prstGeom>
        </p:spPr>
        <p:txBody>
          <a:bodyPr wrap="square">
            <a:spAutoFit/>
          </a:bodyPr>
          <a:lstStyle/>
          <a:p>
            <a:pPr algn="ctr"/>
            <a:r>
              <a:rPr lang="en-US" sz="2400" dirty="0">
                <a:latin typeface="Avenir Book" charset="0"/>
                <a:ea typeface="Avenir Book" charset="0"/>
                <a:cs typeface="Avenir Book" charset="0"/>
              </a:rPr>
              <a:t>Human and </a:t>
            </a:r>
            <a:r>
              <a:rPr lang="en-US" sz="2400">
                <a:latin typeface="Avenir Book" charset="0"/>
                <a:ea typeface="Avenir Book" charset="0"/>
                <a:cs typeface="Avenir Book" charset="0"/>
              </a:rPr>
              <a:t>mouse pancreas datasets</a:t>
            </a:r>
            <a:endParaRPr lang="en-US" sz="2400" dirty="0">
              <a:effectLst/>
              <a:latin typeface="Avenir Book" charset="0"/>
              <a:ea typeface="Avenir Book" charset="0"/>
              <a:cs typeface="Avenir Book" charset="0"/>
            </a:endParaRPr>
          </a:p>
        </p:txBody>
      </p:sp>
      <p:sp>
        <p:nvSpPr>
          <p:cNvPr id="10" name="Rectangle 9"/>
          <p:cNvSpPr/>
          <p:nvPr/>
        </p:nvSpPr>
        <p:spPr>
          <a:xfrm>
            <a:off x="8069262" y="6593087"/>
            <a:ext cx="4137025" cy="307777"/>
          </a:xfrm>
          <a:prstGeom prst="rect">
            <a:avLst/>
          </a:prstGeom>
        </p:spPr>
        <p:txBody>
          <a:bodyPr wrap="square">
            <a:spAutoFit/>
          </a:bodyPr>
          <a:lstStyle/>
          <a:p>
            <a:pPr algn="r"/>
            <a:r>
              <a:rPr lang="en-US" sz="1400" dirty="0">
                <a:solidFill>
                  <a:srgbClr val="222222"/>
                </a:solidFill>
                <a:latin typeface="Avenir Book" charset="0"/>
                <a:ea typeface="Avenir Book" charset="0"/>
                <a:cs typeface="Avenir Book" charset="0"/>
              </a:rPr>
              <a:t>Stuart et al. </a:t>
            </a:r>
            <a:r>
              <a:rPr lang="mr-IN" sz="1400" i="1" dirty="0" err="1">
                <a:solidFill>
                  <a:srgbClr val="222222"/>
                </a:solidFill>
                <a:latin typeface="Avenir Book" charset="0"/>
                <a:ea typeface="Avenir Book" charset="0"/>
                <a:cs typeface="Avenir Book" charset="0"/>
              </a:rPr>
              <a:t>Cell</a:t>
            </a:r>
            <a:r>
              <a:rPr lang="en-US" sz="1400" dirty="0">
                <a:solidFill>
                  <a:srgbClr val="222222"/>
                </a:solidFill>
                <a:latin typeface="Avenir Book" charset="0"/>
                <a:ea typeface="Avenir Book" charset="0"/>
                <a:cs typeface="Avenir Book" charset="0"/>
              </a:rPr>
              <a:t> (</a:t>
            </a:r>
            <a:r>
              <a:rPr lang="mr-IN" sz="1400" dirty="0">
                <a:solidFill>
                  <a:srgbClr val="222222"/>
                </a:solidFill>
                <a:latin typeface="Avenir Book" charset="0"/>
                <a:ea typeface="Avenir Book" charset="0"/>
                <a:cs typeface="Avenir Book" charset="0"/>
              </a:rPr>
              <a:t>2019</a:t>
            </a:r>
            <a:r>
              <a:rPr lang="en-US" sz="1400" dirty="0">
                <a:solidFill>
                  <a:srgbClr val="222222"/>
                </a:solidFill>
                <a:latin typeface="Avenir Book" charset="0"/>
                <a:ea typeface="Avenir Book" charset="0"/>
                <a:cs typeface="Avenir Book" charset="0"/>
              </a:rPr>
              <a:t>)</a:t>
            </a:r>
            <a:r>
              <a:rPr lang="mr-IN" sz="1400" dirty="0">
                <a:solidFill>
                  <a:srgbClr val="222222"/>
                </a:solidFill>
                <a:latin typeface="Avenir Book" charset="0"/>
                <a:ea typeface="Avenir Book" charset="0"/>
                <a:cs typeface="Avenir Book" charset="0"/>
              </a:rPr>
              <a:t> 177(7):1888-1902</a:t>
            </a:r>
            <a:r>
              <a:rPr lang="en-US" sz="1400" dirty="0">
                <a:solidFill>
                  <a:srgbClr val="222222"/>
                </a:solidFill>
                <a:latin typeface="Avenir Book" charset="0"/>
                <a:ea typeface="Avenir Book" charset="0"/>
                <a:cs typeface="Avenir Book" charset="0"/>
              </a:rPr>
              <a:t>.</a:t>
            </a:r>
            <a:endParaRPr lang="en-US" sz="1400" dirty="0">
              <a:latin typeface="Avenir Book" charset="0"/>
              <a:ea typeface="Avenir Book" charset="0"/>
              <a:cs typeface="Avenir Book" charset="0"/>
            </a:endParaRPr>
          </a:p>
        </p:txBody>
      </p:sp>
      <p:sp>
        <p:nvSpPr>
          <p:cNvPr id="8" name="scRNA-Seq from fresh cells"/>
          <p:cNvSpPr txBox="1">
            <a:spLocks/>
          </p:cNvSpPr>
          <p:nvPr/>
        </p:nvSpPr>
        <p:spPr>
          <a:xfrm>
            <a:off x="0" y="21052"/>
            <a:ext cx="12191999" cy="1143001"/>
          </a:xfrm>
          <a:prstGeom prst="rect">
            <a:avLst/>
          </a:prstGeom>
        </p:spPr>
        <p:txBody>
          <a:bodyPr lIns="45719" tIns="45719" rIns="45719" bIns="45719" anchor="ctr">
            <a:normAutofit/>
          </a:bodyPr>
          <a:lstStyle>
            <a:lvl1pPr marL="0" marR="0" indent="0" algn="ctr" defTabSz="914400" latinLnBrk="0">
              <a:lnSpc>
                <a:spcPct val="100000"/>
              </a:lnSpc>
              <a:spcBef>
                <a:spcPts val="0"/>
              </a:spcBef>
              <a:spcAft>
                <a:spcPts val="0"/>
              </a:spcAft>
              <a:buClrTx/>
              <a:buSzTx/>
              <a:buFontTx/>
              <a:buNone/>
              <a:tabLst/>
              <a:defRPr sz="6400" b="0" i="0" u="none" strike="noStrike" cap="none" spc="0" baseline="0">
                <a:ln>
                  <a:noFill/>
                </a:ln>
                <a:solidFill>
                  <a:srgbClr val="011A99"/>
                </a:solidFill>
                <a:uFillTx/>
                <a:latin typeface="Avenir Black"/>
                <a:ea typeface="Avenir Black"/>
                <a:cs typeface="Avenir Black"/>
                <a:sym typeface="Avenir Black"/>
              </a:defRPr>
            </a:lvl1pPr>
            <a:lvl2pPr marL="0" marR="0" indent="1143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2pPr>
            <a:lvl3pPr marL="0" marR="0" indent="2286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3pPr>
            <a:lvl4pPr marL="0" marR="0" indent="3429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4pPr>
            <a:lvl5pPr marL="0" marR="0" indent="4572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5pPr>
            <a:lvl6pPr marL="0" marR="0" indent="5715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6pPr>
            <a:lvl7pPr marL="0" marR="0" indent="6858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7pPr>
            <a:lvl8pPr marL="0" marR="0" indent="8001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8pPr>
            <a:lvl9pPr marL="0" marR="0" indent="9144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9pPr>
          </a:lstStyle>
          <a:p>
            <a:r>
              <a:rPr lang="en-US" sz="3200" kern="0" dirty="0"/>
              <a:t>Combining CCA and Mutual Nearest Neighbors (Seurat v3)</a:t>
            </a:r>
          </a:p>
        </p:txBody>
      </p:sp>
      <p:pic>
        <p:nvPicPr>
          <p:cNvPr id="2" name="Picture 1"/>
          <p:cNvPicPr>
            <a:picLocks noChangeAspect="1"/>
          </p:cNvPicPr>
          <p:nvPr/>
        </p:nvPicPr>
        <p:blipFill>
          <a:blip r:embed="rId2"/>
          <a:stretch>
            <a:fillRect/>
          </a:stretch>
        </p:blipFill>
        <p:spPr>
          <a:xfrm>
            <a:off x="-1" y="1945496"/>
            <a:ext cx="12192000" cy="3866147"/>
          </a:xfrm>
          <a:prstGeom prst="rect">
            <a:avLst/>
          </a:prstGeom>
        </p:spPr>
      </p:pic>
    </p:spTree>
    <p:extLst>
      <p:ext uri="{BB962C8B-B14F-4D97-AF65-F5344CB8AC3E}">
        <p14:creationId xmlns:p14="http://schemas.microsoft.com/office/powerpoint/2010/main" val="20873924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cRNA-Seq from fresh cells"/>
          <p:cNvSpPr txBox="1">
            <a:spLocks/>
          </p:cNvSpPr>
          <p:nvPr/>
        </p:nvSpPr>
        <p:spPr>
          <a:xfrm>
            <a:off x="0" y="21052"/>
            <a:ext cx="12191999" cy="1143001"/>
          </a:xfrm>
          <a:prstGeom prst="rect">
            <a:avLst/>
          </a:prstGeom>
        </p:spPr>
        <p:txBody>
          <a:bodyPr lIns="45719" tIns="45719" rIns="45719" bIns="45719" anchor="ctr">
            <a:normAutofit/>
          </a:bodyPr>
          <a:lstStyle>
            <a:lvl1pPr marL="0" marR="0" indent="0" algn="ctr" defTabSz="914400" latinLnBrk="0">
              <a:lnSpc>
                <a:spcPct val="100000"/>
              </a:lnSpc>
              <a:spcBef>
                <a:spcPts val="0"/>
              </a:spcBef>
              <a:spcAft>
                <a:spcPts val="0"/>
              </a:spcAft>
              <a:buClrTx/>
              <a:buSzTx/>
              <a:buFontTx/>
              <a:buNone/>
              <a:tabLst/>
              <a:defRPr sz="6400" b="0" i="0" u="none" strike="noStrike" cap="none" spc="0" baseline="0">
                <a:ln>
                  <a:noFill/>
                </a:ln>
                <a:solidFill>
                  <a:srgbClr val="011A99"/>
                </a:solidFill>
                <a:uFillTx/>
                <a:latin typeface="Avenir Black"/>
                <a:ea typeface="Avenir Black"/>
                <a:cs typeface="Avenir Black"/>
                <a:sym typeface="Avenir Black"/>
              </a:defRPr>
            </a:lvl1pPr>
            <a:lvl2pPr marL="0" marR="0" indent="1143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2pPr>
            <a:lvl3pPr marL="0" marR="0" indent="2286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3pPr>
            <a:lvl4pPr marL="0" marR="0" indent="3429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4pPr>
            <a:lvl5pPr marL="0" marR="0" indent="4572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5pPr>
            <a:lvl6pPr marL="0" marR="0" indent="5715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6pPr>
            <a:lvl7pPr marL="0" marR="0" indent="6858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7pPr>
            <a:lvl8pPr marL="0" marR="0" indent="8001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8pPr>
            <a:lvl9pPr marL="0" marR="0" indent="9144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9pPr>
          </a:lstStyle>
          <a:p>
            <a:r>
              <a:rPr lang="en-US" sz="3200" kern="0" dirty="0"/>
              <a:t>Batch correction with deep learning approaches</a:t>
            </a:r>
          </a:p>
        </p:txBody>
      </p:sp>
      <p:pic>
        <p:nvPicPr>
          <p:cNvPr id="6" name="Picture 5"/>
          <p:cNvPicPr>
            <a:picLocks noChangeAspect="1"/>
          </p:cNvPicPr>
          <p:nvPr/>
        </p:nvPicPr>
        <p:blipFill>
          <a:blip r:embed="rId2"/>
          <a:stretch>
            <a:fillRect/>
          </a:stretch>
        </p:blipFill>
        <p:spPr>
          <a:xfrm>
            <a:off x="1379972" y="2122388"/>
            <a:ext cx="9432049" cy="4401623"/>
          </a:xfrm>
          <a:prstGeom prst="rect">
            <a:avLst/>
          </a:prstGeom>
        </p:spPr>
      </p:pic>
      <p:sp>
        <p:nvSpPr>
          <p:cNvPr id="8" name="Rectangle 7"/>
          <p:cNvSpPr/>
          <p:nvPr/>
        </p:nvSpPr>
        <p:spPr>
          <a:xfrm>
            <a:off x="6327893" y="6524011"/>
            <a:ext cx="5864106" cy="369332"/>
          </a:xfrm>
          <a:prstGeom prst="rect">
            <a:avLst/>
          </a:prstGeom>
        </p:spPr>
        <p:txBody>
          <a:bodyPr wrap="none">
            <a:spAutoFit/>
          </a:bodyPr>
          <a:lstStyle/>
          <a:p>
            <a:r>
              <a:rPr lang="en-US" dirty="0">
                <a:latin typeface="Avenir Book" charset="0"/>
                <a:ea typeface="Avenir Book" charset="0"/>
                <a:cs typeface="Avenir Book" charset="0"/>
                <a:hlinkClick r:id="rId3"/>
              </a:rPr>
              <a:t>http://kvfrans.com/variational-autoencoders-explained/</a:t>
            </a:r>
            <a:endParaRPr lang="en-US" dirty="0">
              <a:latin typeface="Avenir Book" charset="0"/>
              <a:ea typeface="Avenir Book" charset="0"/>
              <a:cs typeface="Avenir Book" charset="0"/>
            </a:endParaRPr>
          </a:p>
        </p:txBody>
      </p:sp>
      <p:sp>
        <p:nvSpPr>
          <p:cNvPr id="11" name="Alternative: Topic Models…"/>
          <p:cNvSpPr txBox="1"/>
          <p:nvPr/>
        </p:nvSpPr>
        <p:spPr>
          <a:xfrm>
            <a:off x="1256722" y="1466517"/>
            <a:ext cx="9678551" cy="777136"/>
          </a:xfrm>
          <a:prstGeom prst="rect">
            <a:avLst/>
          </a:prstGeom>
          <a:ln w="12700">
            <a:miter lim="400000"/>
          </a:ln>
          <a:extLst>
            <a:ext uri="{C572A759-6A51-4108-AA02-DFA0A04FC94B}">
              <ma14:wrappingTextBoxFlag xmlns:ma14="http://schemas.microsoft.com/office/mac/drawingml/2011/main" xmlns="" val="1"/>
            </a:ext>
          </a:extLst>
        </p:spPr>
        <p:txBody>
          <a:bodyPr wrap="square" lIns="19050" tIns="19050" rIns="19050" bIns="19050" anchor="ctr">
            <a:spAutoFit/>
          </a:bodyPr>
          <a:lstStyle/>
          <a:p>
            <a:pPr algn="ctr" defTabSz="171450">
              <a:defRPr>
                <a:latin typeface="Avenir Heavy"/>
                <a:ea typeface="Avenir Heavy"/>
                <a:cs typeface="Avenir Heavy"/>
                <a:sym typeface="Avenir Heavy"/>
              </a:defRPr>
            </a:pPr>
            <a:r>
              <a:rPr lang="en-US" sz="2400" dirty="0" err="1">
                <a:latin typeface="Avenir Book" charset="0"/>
                <a:ea typeface="Avenir Book" charset="0"/>
                <a:cs typeface="Avenir Book" charset="0"/>
              </a:rPr>
              <a:t>Autoencoders</a:t>
            </a:r>
            <a:r>
              <a:rPr lang="en-US" sz="2400" dirty="0">
                <a:latin typeface="Avenir Book" charset="0"/>
                <a:ea typeface="Avenir Book" charset="0"/>
                <a:cs typeface="Avenir Book" charset="0"/>
              </a:rPr>
              <a:t> and </a:t>
            </a:r>
            <a:r>
              <a:rPr lang="en-US" sz="2400" dirty="0" err="1">
                <a:latin typeface="Avenir Book" charset="0"/>
                <a:ea typeface="Avenir Book" charset="0"/>
                <a:cs typeface="Avenir Book" charset="0"/>
              </a:rPr>
              <a:t>variational</a:t>
            </a:r>
            <a:r>
              <a:rPr lang="en-US" sz="2400" dirty="0">
                <a:latin typeface="Avenir Book" charset="0"/>
                <a:ea typeface="Avenir Book" charset="0"/>
                <a:cs typeface="Avenir Book" charset="0"/>
              </a:rPr>
              <a:t> </a:t>
            </a:r>
            <a:r>
              <a:rPr lang="en-US" sz="2400" dirty="0" err="1">
                <a:latin typeface="Avenir Book" charset="0"/>
                <a:ea typeface="Avenir Book" charset="0"/>
                <a:cs typeface="Avenir Book" charset="0"/>
              </a:rPr>
              <a:t>autoencoders</a:t>
            </a:r>
            <a:r>
              <a:rPr lang="en-US" sz="2400" dirty="0">
                <a:latin typeface="Avenir Book" charset="0"/>
                <a:ea typeface="Avenir Book" charset="0"/>
                <a:cs typeface="Avenir Book" charset="0"/>
              </a:rPr>
              <a:t> are popular frameworks for embedding single cell genomics datasets.</a:t>
            </a:r>
            <a:endParaRPr sz="2400" dirty="0">
              <a:latin typeface="Avenir Book" charset="0"/>
              <a:ea typeface="Avenir Book" charset="0"/>
              <a:cs typeface="Avenir Book" charset="0"/>
            </a:endParaRPr>
          </a:p>
        </p:txBody>
      </p:sp>
    </p:spTree>
    <p:extLst>
      <p:ext uri="{BB962C8B-B14F-4D97-AF65-F5344CB8AC3E}">
        <p14:creationId xmlns:p14="http://schemas.microsoft.com/office/powerpoint/2010/main" val="2147823457"/>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Introduction to the rapidly expanding world of single-cell transcriptomics…"/>
          <p:cNvSpPr txBox="1"/>
          <p:nvPr/>
        </p:nvSpPr>
        <p:spPr>
          <a:xfrm>
            <a:off x="665261" y="2075364"/>
            <a:ext cx="10678242" cy="2677652"/>
          </a:xfrm>
          <a:prstGeom prst="rect">
            <a:avLst/>
          </a:prstGeom>
          <a:ln w="12700">
            <a:miter lim="400000"/>
          </a:ln>
          <a:extLst>
            <a:ext uri="{C572A759-6A51-4108-AA02-DFA0A04FC94B}">
              <ma14:wrappingTextBoxFlag xmlns:ma14="http://schemas.microsoft.com/office/mac/drawingml/2011/main" xmlns="" val="1"/>
            </a:ext>
          </a:extLst>
        </p:spPr>
        <p:txBody>
          <a:bodyPr wrap="square" lIns="45718" tIns="45718" rIns="45718" bIns="45718">
            <a:spAutoFit/>
          </a:bodyPr>
          <a:lstStyle/>
          <a:p>
            <a:pPr marL="228599" indent="-228599">
              <a:buSzPct val="100000"/>
              <a:buChar char="•"/>
              <a:defRPr sz="2300"/>
            </a:pPr>
            <a:r>
              <a:rPr lang="en-US" sz="2400" dirty="0">
                <a:latin typeface="Avenir Book" charset="0"/>
                <a:ea typeface="Avenir Book" charset="0"/>
                <a:cs typeface="Avenir Book" charset="0"/>
              </a:rPr>
              <a:t>Sources of batch effects</a:t>
            </a:r>
          </a:p>
          <a:p>
            <a:pPr>
              <a:buSzPct val="100000"/>
              <a:defRPr sz="2300"/>
            </a:pPr>
            <a:endParaRPr lang="en-US" sz="2400" dirty="0">
              <a:latin typeface="Avenir Book" charset="0"/>
              <a:ea typeface="Avenir Book" charset="0"/>
              <a:cs typeface="Avenir Book" charset="0"/>
              <a:sym typeface="Avenir Heavy"/>
            </a:endParaRPr>
          </a:p>
          <a:p>
            <a:pPr marL="228599" indent="-228599">
              <a:buSzPct val="100000"/>
              <a:buFontTx/>
              <a:buChar char="•"/>
              <a:defRPr sz="2300"/>
            </a:pPr>
            <a:r>
              <a:rPr lang="en-US" sz="2400" dirty="0">
                <a:latin typeface="Avenir Book" charset="0"/>
                <a:ea typeface="Avenir Book" charset="0"/>
                <a:cs typeface="Avenir Book" charset="0"/>
                <a:sym typeface="Avenir Heavy"/>
              </a:rPr>
              <a:t>Computational approaches to correct for batch effects and integrate data.</a:t>
            </a:r>
          </a:p>
          <a:p>
            <a:pPr marL="228599" indent="-228599">
              <a:buSzPct val="100000"/>
              <a:buFontTx/>
              <a:buChar char="•"/>
              <a:defRPr sz="2300"/>
            </a:pPr>
            <a:endParaRPr lang="en-US" sz="2400" dirty="0">
              <a:latin typeface="Avenir Book" charset="0"/>
              <a:ea typeface="Avenir Book" charset="0"/>
              <a:cs typeface="Avenir Book" charset="0"/>
              <a:sym typeface="Avenir Heavy"/>
            </a:endParaRPr>
          </a:p>
          <a:p>
            <a:pPr marL="228599" indent="-228599">
              <a:buSzPct val="100000"/>
              <a:buFontTx/>
              <a:buChar char="•"/>
              <a:defRPr sz="2300"/>
            </a:pPr>
            <a:r>
              <a:rPr lang="en-US" sz="2400" dirty="0">
                <a:latin typeface="Avenir Book" charset="0"/>
                <a:ea typeface="Avenir Book" charset="0"/>
                <a:cs typeface="Avenir Book" charset="0"/>
                <a:sym typeface="Avenir Heavy"/>
              </a:rPr>
              <a:t>Examples of data integration</a:t>
            </a:r>
          </a:p>
          <a:p>
            <a:pPr marL="228599" indent="-228599">
              <a:buSzPct val="100000"/>
              <a:buFontTx/>
              <a:buChar char="•"/>
              <a:defRPr sz="2300"/>
            </a:pPr>
            <a:endParaRPr lang="en-US" sz="2400" dirty="0">
              <a:latin typeface="Avenir Book" charset="0"/>
              <a:ea typeface="Avenir Book" charset="0"/>
              <a:cs typeface="Avenir Book" charset="0"/>
              <a:sym typeface="Avenir Heavy"/>
            </a:endParaRPr>
          </a:p>
          <a:p>
            <a:pPr>
              <a:buSzPct val="100000"/>
              <a:defRPr sz="2300"/>
            </a:pPr>
            <a:endParaRPr lang="en-US" sz="2400" dirty="0">
              <a:latin typeface="Avenir Book" charset="0"/>
              <a:ea typeface="Avenir Book" charset="0"/>
              <a:cs typeface="Avenir Book" charset="0"/>
              <a:sym typeface="Avenir Heavy"/>
            </a:endParaRPr>
          </a:p>
        </p:txBody>
      </p:sp>
      <p:sp>
        <p:nvSpPr>
          <p:cNvPr id="5" name="scRNA-Seq from fresh cells"/>
          <p:cNvSpPr txBox="1">
            <a:spLocks/>
          </p:cNvSpPr>
          <p:nvPr/>
        </p:nvSpPr>
        <p:spPr>
          <a:xfrm>
            <a:off x="0" y="21052"/>
            <a:ext cx="12191999" cy="1143001"/>
          </a:xfrm>
          <a:prstGeom prst="rect">
            <a:avLst/>
          </a:prstGeom>
        </p:spPr>
        <p:txBody>
          <a:bodyPr lIns="45719" tIns="45719" rIns="45719" bIns="45719" anchor="ctr">
            <a:normAutofit/>
          </a:bodyPr>
          <a:lstStyle>
            <a:lvl1pPr marL="0" marR="0" indent="0" algn="ctr" defTabSz="914400" latinLnBrk="0">
              <a:lnSpc>
                <a:spcPct val="100000"/>
              </a:lnSpc>
              <a:spcBef>
                <a:spcPts val="0"/>
              </a:spcBef>
              <a:spcAft>
                <a:spcPts val="0"/>
              </a:spcAft>
              <a:buClrTx/>
              <a:buSzTx/>
              <a:buFontTx/>
              <a:buNone/>
              <a:tabLst/>
              <a:defRPr sz="6400" b="0" i="0" u="none" strike="noStrike" cap="none" spc="0" baseline="0">
                <a:ln>
                  <a:noFill/>
                </a:ln>
                <a:solidFill>
                  <a:srgbClr val="011A99"/>
                </a:solidFill>
                <a:uFillTx/>
                <a:latin typeface="Avenir Black"/>
                <a:ea typeface="Avenir Black"/>
                <a:cs typeface="Avenir Black"/>
                <a:sym typeface="Avenir Black"/>
              </a:defRPr>
            </a:lvl1pPr>
            <a:lvl2pPr marL="0" marR="0" indent="1143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2pPr>
            <a:lvl3pPr marL="0" marR="0" indent="2286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3pPr>
            <a:lvl4pPr marL="0" marR="0" indent="3429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4pPr>
            <a:lvl5pPr marL="0" marR="0" indent="4572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5pPr>
            <a:lvl6pPr marL="0" marR="0" indent="5715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6pPr>
            <a:lvl7pPr marL="0" marR="0" indent="6858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7pPr>
            <a:lvl8pPr marL="0" marR="0" indent="8001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8pPr>
            <a:lvl9pPr marL="0" marR="0" indent="9144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9pPr>
          </a:lstStyle>
          <a:p>
            <a:r>
              <a:rPr lang="en-US" sz="3200" kern="0" dirty="0"/>
              <a:t>Today’s Outline</a:t>
            </a:r>
          </a:p>
        </p:txBody>
      </p:sp>
    </p:spTree>
    <p:extLst>
      <p:ext uri="{BB962C8B-B14F-4D97-AF65-F5344CB8AC3E}">
        <p14:creationId xmlns:p14="http://schemas.microsoft.com/office/powerpoint/2010/main" val="15247258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992213" y="1482625"/>
            <a:ext cx="8207571" cy="5200650"/>
          </a:xfrm>
          <a:prstGeom prst="rect">
            <a:avLst/>
          </a:prstGeom>
        </p:spPr>
      </p:pic>
      <p:sp>
        <p:nvSpPr>
          <p:cNvPr id="9" name="Rectangle 8"/>
          <p:cNvSpPr/>
          <p:nvPr/>
        </p:nvSpPr>
        <p:spPr>
          <a:xfrm>
            <a:off x="6815138" y="6529387"/>
            <a:ext cx="5376862" cy="307777"/>
          </a:xfrm>
          <a:prstGeom prst="rect">
            <a:avLst/>
          </a:prstGeom>
        </p:spPr>
        <p:txBody>
          <a:bodyPr wrap="square">
            <a:spAutoFit/>
          </a:bodyPr>
          <a:lstStyle/>
          <a:p>
            <a:pPr algn="r"/>
            <a:r>
              <a:rPr lang="en-US" sz="1400" dirty="0">
                <a:solidFill>
                  <a:srgbClr val="222222"/>
                </a:solidFill>
                <a:latin typeface="Avenir Book" charset="0"/>
                <a:ea typeface="Avenir Book" charset="0"/>
                <a:cs typeface="Avenir Book" charset="0"/>
              </a:rPr>
              <a:t>Lopez, et al.  Nature Methods (</a:t>
            </a:r>
            <a:r>
              <a:rPr lang="mr-IN" sz="1400" dirty="0">
                <a:solidFill>
                  <a:srgbClr val="222222"/>
                </a:solidFill>
                <a:latin typeface="Avenir Book" charset="0"/>
                <a:ea typeface="Avenir Book" charset="0"/>
                <a:cs typeface="Avenir Book" charset="0"/>
              </a:rPr>
              <a:t>201</a:t>
            </a:r>
            <a:r>
              <a:rPr lang="en-US" sz="1400" dirty="0">
                <a:solidFill>
                  <a:srgbClr val="222222"/>
                </a:solidFill>
                <a:latin typeface="Avenir Book" charset="0"/>
                <a:ea typeface="Avenir Book" charset="0"/>
                <a:cs typeface="Avenir Book" charset="0"/>
              </a:rPr>
              <a:t>8)</a:t>
            </a:r>
            <a:r>
              <a:rPr lang="mr-IN" sz="1400" dirty="0">
                <a:solidFill>
                  <a:srgbClr val="222222"/>
                </a:solidFill>
                <a:latin typeface="Avenir Book" charset="0"/>
                <a:ea typeface="Avenir Book" charset="0"/>
                <a:cs typeface="Avenir Book" charset="0"/>
              </a:rPr>
              <a:t> </a:t>
            </a:r>
            <a:r>
              <a:rPr lang="en-US" sz="1400" dirty="0">
                <a:solidFill>
                  <a:srgbClr val="222222"/>
                </a:solidFill>
                <a:latin typeface="Avenir Book" charset="0"/>
                <a:ea typeface="Avenir Book" charset="0"/>
                <a:cs typeface="Avenir Book" charset="0"/>
              </a:rPr>
              <a:t>15, 1053-1058</a:t>
            </a:r>
            <a:r>
              <a:rPr lang="fi-FI" sz="1400" dirty="0">
                <a:solidFill>
                  <a:srgbClr val="222222"/>
                </a:solidFill>
                <a:latin typeface="Avenir Book" charset="0"/>
                <a:ea typeface="Avenir Book" charset="0"/>
                <a:cs typeface="Avenir Book" charset="0"/>
              </a:rPr>
              <a:t>.</a:t>
            </a:r>
            <a:endParaRPr lang="en-US" sz="1400" dirty="0">
              <a:latin typeface="Avenir Book" charset="0"/>
              <a:ea typeface="Avenir Book" charset="0"/>
              <a:cs typeface="Avenir Book" charset="0"/>
            </a:endParaRPr>
          </a:p>
        </p:txBody>
      </p:sp>
      <p:sp>
        <p:nvSpPr>
          <p:cNvPr id="6" name="Alternative: Topic Models…"/>
          <p:cNvSpPr txBox="1"/>
          <p:nvPr/>
        </p:nvSpPr>
        <p:spPr>
          <a:xfrm>
            <a:off x="3231065" y="1006318"/>
            <a:ext cx="5729866" cy="469359"/>
          </a:xfrm>
          <a:prstGeom prst="rect">
            <a:avLst/>
          </a:prstGeom>
          <a:ln w="12700">
            <a:miter lim="400000"/>
          </a:ln>
          <a:extLst>
            <a:ext uri="{C572A759-6A51-4108-AA02-DFA0A04FC94B}">
              <ma14:wrappingTextBoxFlag xmlns:ma14="http://schemas.microsoft.com/office/mac/drawingml/2011/main" xmlns="" val="1"/>
            </a:ext>
          </a:extLst>
        </p:spPr>
        <p:txBody>
          <a:bodyPr wrap="square" lIns="19050" tIns="19050" rIns="19050" bIns="19050" anchor="ctr">
            <a:spAutoFit/>
          </a:bodyPr>
          <a:lstStyle/>
          <a:p>
            <a:pPr algn="ctr" defTabSz="171450">
              <a:defRPr>
                <a:latin typeface="Avenir Heavy"/>
                <a:ea typeface="Avenir Heavy"/>
                <a:cs typeface="Avenir Heavy"/>
                <a:sym typeface="Avenir Heavy"/>
              </a:defRPr>
            </a:pPr>
            <a:r>
              <a:rPr lang="en-US" sz="2800" b="1" dirty="0">
                <a:latin typeface="Avenir Book" charset="0"/>
                <a:ea typeface="Avenir Book" charset="0"/>
                <a:cs typeface="Avenir Book" charset="0"/>
              </a:rPr>
              <a:t>single-cell variation inference (</a:t>
            </a:r>
            <a:r>
              <a:rPr lang="en-US" sz="2800" b="1" dirty="0" err="1">
                <a:latin typeface="Avenir Book" charset="0"/>
                <a:ea typeface="Avenir Book" charset="0"/>
                <a:cs typeface="Avenir Book" charset="0"/>
              </a:rPr>
              <a:t>scVI</a:t>
            </a:r>
            <a:r>
              <a:rPr lang="en-US" sz="2800" b="1" dirty="0">
                <a:latin typeface="Avenir Book" charset="0"/>
                <a:ea typeface="Avenir Book" charset="0"/>
                <a:cs typeface="Avenir Book" charset="0"/>
              </a:rPr>
              <a:t>)</a:t>
            </a:r>
            <a:endParaRPr sz="2800" b="1" dirty="0">
              <a:latin typeface="Avenir Book" charset="0"/>
              <a:ea typeface="Avenir Book" charset="0"/>
              <a:cs typeface="Avenir Book" charset="0"/>
            </a:endParaRPr>
          </a:p>
        </p:txBody>
      </p:sp>
      <p:sp>
        <p:nvSpPr>
          <p:cNvPr id="7" name="scRNA-Seq from fresh cells"/>
          <p:cNvSpPr txBox="1">
            <a:spLocks/>
          </p:cNvSpPr>
          <p:nvPr/>
        </p:nvSpPr>
        <p:spPr>
          <a:xfrm>
            <a:off x="0" y="21052"/>
            <a:ext cx="12191999" cy="1143001"/>
          </a:xfrm>
          <a:prstGeom prst="rect">
            <a:avLst/>
          </a:prstGeom>
        </p:spPr>
        <p:txBody>
          <a:bodyPr lIns="45719" tIns="45719" rIns="45719" bIns="45719" anchor="ctr">
            <a:normAutofit/>
          </a:bodyPr>
          <a:lstStyle>
            <a:lvl1pPr marL="0" marR="0" indent="0" algn="ctr" defTabSz="914400" latinLnBrk="0">
              <a:lnSpc>
                <a:spcPct val="100000"/>
              </a:lnSpc>
              <a:spcBef>
                <a:spcPts val="0"/>
              </a:spcBef>
              <a:spcAft>
                <a:spcPts val="0"/>
              </a:spcAft>
              <a:buClrTx/>
              <a:buSzTx/>
              <a:buFontTx/>
              <a:buNone/>
              <a:tabLst/>
              <a:defRPr sz="6400" b="0" i="0" u="none" strike="noStrike" cap="none" spc="0" baseline="0">
                <a:ln>
                  <a:noFill/>
                </a:ln>
                <a:solidFill>
                  <a:srgbClr val="011A99"/>
                </a:solidFill>
                <a:uFillTx/>
                <a:latin typeface="Avenir Black"/>
                <a:ea typeface="Avenir Black"/>
                <a:cs typeface="Avenir Black"/>
                <a:sym typeface="Avenir Black"/>
              </a:defRPr>
            </a:lvl1pPr>
            <a:lvl2pPr marL="0" marR="0" indent="1143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2pPr>
            <a:lvl3pPr marL="0" marR="0" indent="2286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3pPr>
            <a:lvl4pPr marL="0" marR="0" indent="3429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4pPr>
            <a:lvl5pPr marL="0" marR="0" indent="4572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5pPr>
            <a:lvl6pPr marL="0" marR="0" indent="5715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6pPr>
            <a:lvl7pPr marL="0" marR="0" indent="6858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7pPr>
            <a:lvl8pPr marL="0" marR="0" indent="8001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8pPr>
            <a:lvl9pPr marL="0" marR="0" indent="9144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9pPr>
          </a:lstStyle>
          <a:p>
            <a:r>
              <a:rPr lang="en-US" sz="3200" kern="0"/>
              <a:t>Batch correction with deep </a:t>
            </a:r>
            <a:r>
              <a:rPr lang="en-US" sz="3200" kern="0" dirty="0"/>
              <a:t>learning approaches</a:t>
            </a:r>
          </a:p>
        </p:txBody>
      </p:sp>
    </p:spTree>
    <p:extLst>
      <p:ext uri="{BB962C8B-B14F-4D97-AF65-F5344CB8AC3E}">
        <p14:creationId xmlns:p14="http://schemas.microsoft.com/office/powerpoint/2010/main" val="1909656041"/>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24"/>
          <p:cNvSpPr txBox="1">
            <a:spLocks noGrp="1"/>
          </p:cNvSpPr>
          <p:nvPr>
            <p:ph type="title"/>
          </p:nvPr>
        </p:nvSpPr>
        <p:spPr>
          <a:xfrm>
            <a:off x="0" y="180623"/>
            <a:ext cx="12192000" cy="733600"/>
          </a:xfrm>
          <a:prstGeom prst="rect">
            <a:avLst/>
          </a:prstGeom>
          <a:noFill/>
          <a:ln>
            <a:noFill/>
          </a:ln>
        </p:spPr>
        <p:txBody>
          <a:bodyPr spcFirstLastPara="1" vert="horz" wrap="square" lIns="121900" tIns="60933" rIns="121900" bIns="60933" numCol="1" anchor="ctr" anchorCtr="0" compatLnSpc="1">
            <a:prstTxWarp prst="textNoShape">
              <a:avLst/>
            </a:prstTxWarp>
            <a:normAutofit/>
          </a:bodyPr>
          <a:lstStyle/>
          <a:p>
            <a:r>
              <a:rPr lang="en-GB" dirty="0"/>
              <a:t>Variational autoencoders: </a:t>
            </a:r>
            <a:r>
              <a:rPr lang="en-GB" dirty="0" err="1"/>
              <a:t>scVI</a:t>
            </a:r>
            <a:r>
              <a:rPr lang="en-GB" dirty="0"/>
              <a:t>, SCANVI, </a:t>
            </a:r>
            <a:r>
              <a:rPr lang="en-GB" dirty="0" err="1"/>
              <a:t>scGen</a:t>
            </a:r>
            <a:r>
              <a:rPr lang="en-GB" dirty="0"/>
              <a:t>, …</a:t>
            </a:r>
            <a:endParaRPr dirty="0"/>
          </a:p>
        </p:txBody>
      </p:sp>
      <p:sp>
        <p:nvSpPr>
          <p:cNvPr id="140" name="Google Shape;140;p24"/>
          <p:cNvSpPr txBox="1">
            <a:spLocks noGrp="1"/>
          </p:cNvSpPr>
          <p:nvPr>
            <p:ph type="body" idx="1"/>
          </p:nvPr>
        </p:nvSpPr>
        <p:spPr>
          <a:xfrm>
            <a:off x="609604" y="914400"/>
            <a:ext cx="10972800" cy="1504709"/>
          </a:xfrm>
          <a:prstGeom prst="rect">
            <a:avLst/>
          </a:prstGeom>
          <a:noFill/>
          <a:ln>
            <a:noFill/>
          </a:ln>
        </p:spPr>
        <p:txBody>
          <a:bodyPr spcFirstLastPara="1" vert="horz" wrap="square" lIns="121900" tIns="60933" rIns="121900" bIns="60933" numCol="1" anchor="t" anchorCtr="0" compatLnSpc="1">
            <a:prstTxWarp prst="textNoShape">
              <a:avLst/>
            </a:prstTxWarp>
            <a:normAutofit/>
          </a:bodyPr>
          <a:lstStyle/>
          <a:p>
            <a:pPr marL="0" indent="0">
              <a:spcBef>
                <a:spcPts val="0"/>
              </a:spcBef>
              <a:buNone/>
            </a:pPr>
            <a:r>
              <a:rPr lang="en-GB" dirty="0"/>
              <a:t>Variational autoencoders can correct for batch effects through conditional variables (conditional variational autoencoders). </a:t>
            </a:r>
            <a:endParaRPr dirty="0"/>
          </a:p>
          <a:p>
            <a:pPr marL="0" indent="0">
              <a:spcBef>
                <a:spcPts val="1600"/>
              </a:spcBef>
              <a:buNone/>
            </a:pPr>
            <a:r>
              <a:rPr lang="en-GB" dirty="0"/>
              <a:t>The “integrated data” is the embedding in the latent space.</a:t>
            </a:r>
            <a:endParaRPr dirty="0"/>
          </a:p>
        </p:txBody>
      </p:sp>
      <p:sp>
        <p:nvSpPr>
          <p:cNvPr id="141" name="Google Shape;141;p24"/>
          <p:cNvSpPr txBox="1">
            <a:spLocks noGrp="1"/>
          </p:cNvSpPr>
          <p:nvPr>
            <p:ph type="sldNum" idx="12"/>
          </p:nvPr>
        </p:nvSpPr>
        <p:spPr>
          <a:xfrm>
            <a:off x="11313041" y="6356353"/>
            <a:ext cx="675600" cy="365200"/>
          </a:xfrm>
          <a:prstGeom prst="rect">
            <a:avLst/>
          </a:prstGeom>
          <a:noFill/>
          <a:ln>
            <a:noFill/>
          </a:ln>
        </p:spPr>
        <p:txBody>
          <a:bodyPr spcFirstLastPara="1" vert="horz" wrap="square" lIns="121900" tIns="60933" rIns="121900" bIns="60933" numCol="1" anchor="t" anchorCtr="0" compatLnSpc="1">
            <a:prstTxWarp prst="textNoShape">
              <a:avLst/>
            </a:prstTxWarp>
            <a:normAutofit/>
          </a:bodyPr>
          <a:lstStyle/>
          <a:p>
            <a:pPr>
              <a:spcAft>
                <a:spcPts val="0"/>
              </a:spcAft>
            </a:pPr>
            <a:fld id="{00000000-1234-1234-1234-123412341234}" type="slidenum">
              <a:rPr lang="en-GB"/>
              <a:pPr>
                <a:spcAft>
                  <a:spcPts val="0"/>
                </a:spcAft>
              </a:pPr>
              <a:t>21</a:t>
            </a:fld>
            <a:endParaRPr/>
          </a:p>
        </p:txBody>
      </p:sp>
      <p:sp>
        <p:nvSpPr>
          <p:cNvPr id="3" name="TextBox 2">
            <a:extLst>
              <a:ext uri="{FF2B5EF4-FFF2-40B4-BE49-F238E27FC236}">
                <a16:creationId xmlns:a16="http://schemas.microsoft.com/office/drawing/2014/main" id="{3287482A-4288-BEDE-1737-A9E5135A91C7}"/>
              </a:ext>
            </a:extLst>
          </p:cNvPr>
          <p:cNvSpPr txBox="1"/>
          <p:nvPr/>
        </p:nvSpPr>
        <p:spPr>
          <a:xfrm>
            <a:off x="10081549" y="5758934"/>
            <a:ext cx="1646605" cy="369332"/>
          </a:xfrm>
          <a:prstGeom prst="rect">
            <a:avLst/>
          </a:prstGeom>
          <a:noFill/>
        </p:spPr>
        <p:txBody>
          <a:bodyPr wrap="none" rtlCol="0">
            <a:spAutoFit/>
          </a:bodyPr>
          <a:lstStyle/>
          <a:p>
            <a:r>
              <a:rPr lang="en-US" dirty="0"/>
              <a:t>Joseph Rocca</a:t>
            </a:r>
          </a:p>
        </p:txBody>
      </p:sp>
      <p:sp>
        <p:nvSpPr>
          <p:cNvPr id="5" name="TextBox 4">
            <a:extLst>
              <a:ext uri="{FF2B5EF4-FFF2-40B4-BE49-F238E27FC236}">
                <a16:creationId xmlns:a16="http://schemas.microsoft.com/office/drawing/2014/main" id="{2A95E173-1AF7-CFD1-C765-5CE96F04A0A0}"/>
              </a:ext>
            </a:extLst>
          </p:cNvPr>
          <p:cNvSpPr txBox="1"/>
          <p:nvPr/>
        </p:nvSpPr>
        <p:spPr>
          <a:xfrm>
            <a:off x="655031" y="4146120"/>
            <a:ext cx="1903085" cy="369332"/>
          </a:xfrm>
          <a:prstGeom prst="rect">
            <a:avLst/>
          </a:prstGeom>
          <a:noFill/>
        </p:spPr>
        <p:txBody>
          <a:bodyPr wrap="none" rtlCol="0">
            <a:spAutoFit/>
          </a:bodyPr>
          <a:lstStyle/>
          <a:p>
            <a:r>
              <a:rPr lang="en-US" dirty="0" err="1"/>
              <a:t>scVI</a:t>
            </a:r>
            <a:r>
              <a:rPr lang="en-US" dirty="0"/>
              <a:t> architecture</a:t>
            </a:r>
          </a:p>
        </p:txBody>
      </p:sp>
      <p:pic>
        <p:nvPicPr>
          <p:cNvPr id="4" name="Picture 3">
            <a:extLst>
              <a:ext uri="{FF2B5EF4-FFF2-40B4-BE49-F238E27FC236}">
                <a16:creationId xmlns:a16="http://schemas.microsoft.com/office/drawing/2014/main" id="{F9E5CA6D-965A-20F7-13DA-CDDA854B8B10}"/>
              </a:ext>
            </a:extLst>
          </p:cNvPr>
          <p:cNvPicPr>
            <a:picLocks noChangeAspect="1"/>
          </p:cNvPicPr>
          <p:nvPr/>
        </p:nvPicPr>
        <p:blipFill>
          <a:blip r:embed="rId3"/>
          <a:stretch>
            <a:fillRect/>
          </a:stretch>
        </p:blipFill>
        <p:spPr>
          <a:xfrm>
            <a:off x="2309149" y="2206642"/>
            <a:ext cx="8434370" cy="3552292"/>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Introduction to the rapidly expanding world of single-cell transcriptomics…"/>
          <p:cNvSpPr txBox="1"/>
          <p:nvPr/>
        </p:nvSpPr>
        <p:spPr>
          <a:xfrm>
            <a:off x="665260" y="2075364"/>
            <a:ext cx="11018739" cy="2677652"/>
          </a:xfrm>
          <a:prstGeom prst="rect">
            <a:avLst/>
          </a:prstGeom>
          <a:ln w="12700">
            <a:miter lim="400000"/>
          </a:ln>
          <a:extLst>
            <a:ext uri="{C572A759-6A51-4108-AA02-DFA0A04FC94B}">
              <ma14:wrappingTextBoxFlag xmlns:ma14="http://schemas.microsoft.com/office/mac/drawingml/2011/main" xmlns="" val="1"/>
            </a:ext>
          </a:extLst>
        </p:spPr>
        <p:txBody>
          <a:bodyPr wrap="square" lIns="45718" tIns="45718" rIns="45718" bIns="45718">
            <a:spAutoFit/>
          </a:bodyPr>
          <a:lstStyle/>
          <a:p>
            <a:pPr marL="228599" indent="-228599">
              <a:buSzPct val="100000"/>
              <a:buChar char="•"/>
              <a:defRPr sz="2300"/>
            </a:pPr>
            <a:r>
              <a:rPr lang="en-US" sz="2400" dirty="0">
                <a:latin typeface="Avenir Book" charset="0"/>
                <a:ea typeface="Avenir Book" charset="0"/>
                <a:cs typeface="Avenir Book" charset="0"/>
              </a:rPr>
              <a:t>Sources of batch effects</a:t>
            </a:r>
          </a:p>
          <a:p>
            <a:pPr>
              <a:buSzPct val="100000"/>
              <a:defRPr sz="2300"/>
            </a:pPr>
            <a:endParaRPr lang="en-US" sz="2400" dirty="0">
              <a:latin typeface="Avenir Book" charset="0"/>
              <a:ea typeface="Avenir Book" charset="0"/>
              <a:cs typeface="Avenir Book" charset="0"/>
              <a:sym typeface="Avenir Heavy"/>
            </a:endParaRPr>
          </a:p>
          <a:p>
            <a:pPr marL="228599" indent="-228599">
              <a:buSzPct val="100000"/>
              <a:buFontTx/>
              <a:buChar char="•"/>
              <a:defRPr sz="2300"/>
            </a:pPr>
            <a:r>
              <a:rPr lang="en-US" sz="2400" dirty="0">
                <a:latin typeface="Avenir Book" charset="0"/>
                <a:ea typeface="Avenir Book" charset="0"/>
                <a:cs typeface="Avenir Book" charset="0"/>
                <a:sym typeface="Avenir Heavy"/>
              </a:rPr>
              <a:t>Computational approaches to correct for batch effects and integrate data</a:t>
            </a:r>
          </a:p>
          <a:p>
            <a:pPr marL="228599" indent="-228599">
              <a:buSzPct val="100000"/>
              <a:buFontTx/>
              <a:buChar char="•"/>
              <a:defRPr sz="2300"/>
            </a:pPr>
            <a:endParaRPr lang="en-US" sz="2400" dirty="0">
              <a:latin typeface="Avenir Book" charset="0"/>
              <a:ea typeface="Avenir Book" charset="0"/>
              <a:cs typeface="Avenir Book" charset="0"/>
              <a:sym typeface="Avenir Heavy"/>
            </a:endParaRPr>
          </a:p>
          <a:p>
            <a:pPr marL="228599" indent="-228599">
              <a:buSzPct val="100000"/>
              <a:buFontTx/>
              <a:buChar char="•"/>
              <a:defRPr sz="2300"/>
            </a:pPr>
            <a:r>
              <a:rPr lang="en-US" sz="2400" b="1" dirty="0">
                <a:latin typeface="Avenir Book" charset="0"/>
                <a:ea typeface="Avenir Book" charset="0"/>
                <a:cs typeface="Avenir Book" charset="0"/>
                <a:sym typeface="Avenir Heavy"/>
              </a:rPr>
              <a:t>Examples of data integration</a:t>
            </a:r>
          </a:p>
          <a:p>
            <a:pPr marL="228599" indent="-228599">
              <a:buSzPct val="100000"/>
              <a:buFontTx/>
              <a:buChar char="•"/>
              <a:defRPr sz="2300"/>
            </a:pPr>
            <a:endParaRPr lang="en-US" sz="2400" dirty="0">
              <a:latin typeface="Avenir Book" charset="0"/>
              <a:ea typeface="Avenir Book" charset="0"/>
              <a:cs typeface="Avenir Book" charset="0"/>
              <a:sym typeface="Avenir Heavy"/>
            </a:endParaRPr>
          </a:p>
          <a:p>
            <a:pPr>
              <a:buSzPct val="100000"/>
              <a:defRPr sz="2300"/>
            </a:pPr>
            <a:endParaRPr lang="en-US" sz="2400" dirty="0">
              <a:latin typeface="Avenir Book" charset="0"/>
              <a:ea typeface="Avenir Book" charset="0"/>
              <a:cs typeface="Avenir Book" charset="0"/>
              <a:sym typeface="Avenir Heavy"/>
            </a:endParaRPr>
          </a:p>
        </p:txBody>
      </p:sp>
      <p:sp>
        <p:nvSpPr>
          <p:cNvPr id="5" name="scRNA-Seq from fresh cells"/>
          <p:cNvSpPr txBox="1">
            <a:spLocks/>
          </p:cNvSpPr>
          <p:nvPr/>
        </p:nvSpPr>
        <p:spPr>
          <a:xfrm>
            <a:off x="0" y="21052"/>
            <a:ext cx="12191999" cy="1143001"/>
          </a:xfrm>
          <a:prstGeom prst="rect">
            <a:avLst/>
          </a:prstGeom>
        </p:spPr>
        <p:txBody>
          <a:bodyPr lIns="45719" tIns="45719" rIns="45719" bIns="45719" anchor="ctr">
            <a:normAutofit/>
          </a:bodyPr>
          <a:lstStyle>
            <a:lvl1pPr marL="0" marR="0" indent="0" algn="ctr" defTabSz="914400" latinLnBrk="0">
              <a:lnSpc>
                <a:spcPct val="100000"/>
              </a:lnSpc>
              <a:spcBef>
                <a:spcPts val="0"/>
              </a:spcBef>
              <a:spcAft>
                <a:spcPts val="0"/>
              </a:spcAft>
              <a:buClrTx/>
              <a:buSzTx/>
              <a:buFontTx/>
              <a:buNone/>
              <a:tabLst/>
              <a:defRPr sz="6400" b="0" i="0" u="none" strike="noStrike" cap="none" spc="0" baseline="0">
                <a:ln>
                  <a:noFill/>
                </a:ln>
                <a:solidFill>
                  <a:srgbClr val="011A99"/>
                </a:solidFill>
                <a:uFillTx/>
                <a:latin typeface="Avenir Black"/>
                <a:ea typeface="Avenir Black"/>
                <a:cs typeface="Avenir Black"/>
                <a:sym typeface="Avenir Black"/>
              </a:defRPr>
            </a:lvl1pPr>
            <a:lvl2pPr marL="0" marR="0" indent="1143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2pPr>
            <a:lvl3pPr marL="0" marR="0" indent="2286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3pPr>
            <a:lvl4pPr marL="0" marR="0" indent="3429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4pPr>
            <a:lvl5pPr marL="0" marR="0" indent="4572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5pPr>
            <a:lvl6pPr marL="0" marR="0" indent="5715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6pPr>
            <a:lvl7pPr marL="0" marR="0" indent="6858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7pPr>
            <a:lvl8pPr marL="0" marR="0" indent="8001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8pPr>
            <a:lvl9pPr marL="0" marR="0" indent="9144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9pPr>
          </a:lstStyle>
          <a:p>
            <a:r>
              <a:rPr lang="en-US" sz="3200" kern="0" dirty="0"/>
              <a:t>Today’s Outline</a:t>
            </a:r>
          </a:p>
        </p:txBody>
      </p:sp>
    </p:spTree>
    <p:extLst>
      <p:ext uri="{BB962C8B-B14F-4D97-AF65-F5344CB8AC3E}">
        <p14:creationId xmlns:p14="http://schemas.microsoft.com/office/powerpoint/2010/main" val="33678314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28"/>
          <p:cNvSpPr txBox="1">
            <a:spLocks noGrp="1"/>
          </p:cNvSpPr>
          <p:nvPr>
            <p:ph type="title"/>
          </p:nvPr>
        </p:nvSpPr>
        <p:spPr>
          <a:xfrm>
            <a:off x="0" y="180623"/>
            <a:ext cx="12192000" cy="733600"/>
          </a:xfrm>
          <a:prstGeom prst="rect">
            <a:avLst/>
          </a:prstGeom>
        </p:spPr>
        <p:txBody>
          <a:bodyPr spcFirstLastPara="1" vert="horz" wrap="square" lIns="121900" tIns="60933" rIns="121900" bIns="60933" numCol="1" anchor="ctr" anchorCtr="0" compatLnSpc="1">
            <a:prstTxWarp prst="textNoShape">
              <a:avLst/>
            </a:prstTxWarp>
            <a:normAutofit/>
          </a:bodyPr>
          <a:lstStyle/>
          <a:p>
            <a:r>
              <a:rPr lang="en-GB" dirty="0"/>
              <a:t>Batch correction examples</a:t>
            </a:r>
            <a:endParaRPr dirty="0"/>
          </a:p>
        </p:txBody>
      </p:sp>
      <p:sp>
        <p:nvSpPr>
          <p:cNvPr id="180" name="Google Shape;180;p28"/>
          <p:cNvSpPr txBox="1">
            <a:spLocks noGrp="1"/>
          </p:cNvSpPr>
          <p:nvPr>
            <p:ph type="body" idx="1"/>
          </p:nvPr>
        </p:nvSpPr>
        <p:spPr>
          <a:xfrm>
            <a:off x="991565" y="2157662"/>
            <a:ext cx="7446380" cy="1666754"/>
          </a:xfrm>
          <a:prstGeom prst="rect">
            <a:avLst/>
          </a:prstGeom>
          <a:noFill/>
          <a:ln>
            <a:noFill/>
          </a:ln>
        </p:spPr>
        <p:txBody>
          <a:bodyPr spcFirstLastPara="1" vert="horz" wrap="square" lIns="121900" tIns="60933" rIns="121900" bIns="60933" numCol="1" anchor="t" anchorCtr="0" compatLnSpc="1">
            <a:prstTxWarp prst="textNoShape">
              <a:avLst/>
            </a:prstTxWarp>
            <a:normAutofit/>
          </a:bodyPr>
          <a:lstStyle/>
          <a:p>
            <a:pPr>
              <a:spcBef>
                <a:spcPts val="0"/>
              </a:spcBef>
              <a:buClr>
                <a:srgbClr val="7F7F7F"/>
              </a:buClr>
            </a:pPr>
            <a:r>
              <a:rPr lang="en-GB" sz="3200" dirty="0">
                <a:solidFill>
                  <a:schemeClr val="tx1"/>
                </a:solidFill>
              </a:rPr>
              <a:t>Seurat Integration</a:t>
            </a:r>
            <a:endParaRPr sz="3200" dirty="0">
              <a:solidFill>
                <a:schemeClr val="tx1"/>
              </a:solidFill>
            </a:endParaRPr>
          </a:p>
          <a:p>
            <a:pPr>
              <a:lnSpc>
                <a:spcPct val="115000"/>
              </a:lnSpc>
              <a:spcBef>
                <a:spcPts val="0"/>
              </a:spcBef>
              <a:buClr>
                <a:srgbClr val="7F7F7F"/>
              </a:buClr>
            </a:pPr>
            <a:r>
              <a:rPr lang="en-GB" sz="3200" dirty="0" err="1">
                <a:solidFill>
                  <a:schemeClr val="tx1"/>
                </a:solidFill>
              </a:rPr>
              <a:t>scVI</a:t>
            </a:r>
            <a:endParaRPr sz="3200" dirty="0">
              <a:solidFill>
                <a:schemeClr val="tx1"/>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29"/>
          <p:cNvSpPr txBox="1">
            <a:spLocks noGrp="1"/>
          </p:cNvSpPr>
          <p:nvPr>
            <p:ph type="title"/>
          </p:nvPr>
        </p:nvSpPr>
        <p:spPr>
          <a:xfrm>
            <a:off x="0" y="180623"/>
            <a:ext cx="12192000" cy="733600"/>
          </a:xfrm>
          <a:prstGeom prst="rect">
            <a:avLst/>
          </a:prstGeom>
        </p:spPr>
        <p:txBody>
          <a:bodyPr spcFirstLastPara="1" vert="horz" wrap="square" lIns="121900" tIns="60933" rIns="121900" bIns="60933" numCol="1" anchor="ctr" anchorCtr="0" compatLnSpc="1">
            <a:prstTxWarp prst="textNoShape">
              <a:avLst/>
            </a:prstTxWarp>
            <a:normAutofit/>
          </a:bodyPr>
          <a:lstStyle/>
          <a:p>
            <a:r>
              <a:rPr lang="en-GB" dirty="0"/>
              <a:t>Example dataset for batch correction </a:t>
            </a:r>
            <a:endParaRPr dirty="0"/>
          </a:p>
        </p:txBody>
      </p:sp>
      <p:sp>
        <p:nvSpPr>
          <p:cNvPr id="186" name="Google Shape;186;p29"/>
          <p:cNvSpPr txBox="1">
            <a:spLocks noGrp="1"/>
          </p:cNvSpPr>
          <p:nvPr>
            <p:ph type="body" idx="2"/>
          </p:nvPr>
        </p:nvSpPr>
        <p:spPr>
          <a:xfrm>
            <a:off x="2165351" y="5683251"/>
            <a:ext cx="7861200" cy="673200"/>
          </a:xfrm>
          <a:prstGeom prst="rect">
            <a:avLst/>
          </a:prstGeom>
        </p:spPr>
        <p:txBody>
          <a:bodyPr spcFirstLastPara="1" vert="horz" wrap="square" lIns="121900" tIns="60933" rIns="121900" bIns="60933" numCol="1" anchor="ctr" anchorCtr="0" compatLnSpc="1">
            <a:prstTxWarp prst="textNoShape">
              <a:avLst/>
            </a:prstTxWarp>
            <a:normAutofit lnSpcReduction="10000"/>
          </a:bodyPr>
          <a:lstStyle/>
          <a:p>
            <a:pPr marL="0" indent="0">
              <a:spcAft>
                <a:spcPts val="1600"/>
              </a:spcAft>
            </a:pPr>
            <a:endParaRPr/>
          </a:p>
        </p:txBody>
      </p:sp>
      <p:sp>
        <p:nvSpPr>
          <p:cNvPr id="187" name="Google Shape;187;p29"/>
          <p:cNvSpPr txBox="1">
            <a:spLocks noGrp="1"/>
          </p:cNvSpPr>
          <p:nvPr>
            <p:ph type="body" idx="3"/>
          </p:nvPr>
        </p:nvSpPr>
        <p:spPr>
          <a:xfrm>
            <a:off x="2165351" y="6356355"/>
            <a:ext cx="7861200" cy="365200"/>
          </a:xfrm>
          <a:prstGeom prst="rect">
            <a:avLst/>
          </a:prstGeom>
        </p:spPr>
        <p:txBody>
          <a:bodyPr spcFirstLastPara="1" vert="horz" wrap="square" lIns="121900" tIns="60933" rIns="121900" bIns="60933" numCol="1" anchor="t" anchorCtr="0" compatLnSpc="1">
            <a:prstTxWarp prst="textNoShape">
              <a:avLst/>
            </a:prstTxWarp>
            <a:normAutofit fontScale="25000" lnSpcReduction="20000"/>
          </a:bodyPr>
          <a:lstStyle/>
          <a:p>
            <a:pPr marL="0" indent="0"/>
            <a:r>
              <a:rPr lang="en-GB" sz="5333"/>
              <a:t>Kang, H., Subramaniam, M., Targ, S. et al. (2018). https://doi.org/10.1038/nbt.4042</a:t>
            </a:r>
            <a:endParaRPr sz="5333"/>
          </a:p>
          <a:p>
            <a:pPr marL="0" indent="0" algn="l">
              <a:spcBef>
                <a:spcPts val="1600"/>
              </a:spcBef>
              <a:spcAft>
                <a:spcPts val="1600"/>
              </a:spcAft>
            </a:pPr>
            <a:endParaRPr/>
          </a:p>
        </p:txBody>
      </p:sp>
      <p:pic>
        <p:nvPicPr>
          <p:cNvPr id="188" name="Google Shape;188;p29"/>
          <p:cNvPicPr preferRelativeResize="0"/>
          <p:nvPr/>
        </p:nvPicPr>
        <p:blipFill>
          <a:blip r:embed="rId3">
            <a:alphaModFix/>
          </a:blip>
          <a:stretch>
            <a:fillRect/>
          </a:stretch>
        </p:blipFill>
        <p:spPr>
          <a:xfrm>
            <a:off x="2571767" y="1020901"/>
            <a:ext cx="7144732" cy="2408100"/>
          </a:xfrm>
          <a:prstGeom prst="rect">
            <a:avLst/>
          </a:prstGeom>
          <a:noFill/>
          <a:ln>
            <a:noFill/>
          </a:ln>
        </p:spPr>
      </p:pic>
      <p:pic>
        <p:nvPicPr>
          <p:cNvPr id="189" name="Google Shape;189;p29"/>
          <p:cNvPicPr preferRelativeResize="0"/>
          <p:nvPr/>
        </p:nvPicPr>
        <p:blipFill>
          <a:blip r:embed="rId4">
            <a:alphaModFix/>
          </a:blip>
          <a:stretch>
            <a:fillRect/>
          </a:stretch>
        </p:blipFill>
        <p:spPr>
          <a:xfrm>
            <a:off x="1621934" y="3799503"/>
            <a:ext cx="9350901" cy="2556867"/>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30"/>
          <p:cNvSpPr txBox="1">
            <a:spLocks noGrp="1"/>
          </p:cNvSpPr>
          <p:nvPr>
            <p:ph type="title"/>
          </p:nvPr>
        </p:nvSpPr>
        <p:spPr>
          <a:xfrm>
            <a:off x="0" y="180623"/>
            <a:ext cx="12192000" cy="733600"/>
          </a:xfrm>
          <a:prstGeom prst="rect">
            <a:avLst/>
          </a:prstGeom>
        </p:spPr>
        <p:txBody>
          <a:bodyPr spcFirstLastPara="1" vert="horz" wrap="square" lIns="121900" tIns="60933" rIns="121900" bIns="60933" numCol="1" anchor="ctr" anchorCtr="0" compatLnSpc="1">
            <a:prstTxWarp prst="textNoShape">
              <a:avLst/>
            </a:prstTxWarp>
            <a:normAutofit/>
          </a:bodyPr>
          <a:lstStyle/>
          <a:p>
            <a:r>
              <a:rPr lang="en-GB" dirty="0"/>
              <a:t>Example dataset for batch correction </a:t>
            </a:r>
            <a:endParaRPr dirty="0"/>
          </a:p>
        </p:txBody>
      </p:sp>
      <p:sp>
        <p:nvSpPr>
          <p:cNvPr id="196" name="Google Shape;196;p30"/>
          <p:cNvSpPr txBox="1">
            <a:spLocks noGrp="1"/>
          </p:cNvSpPr>
          <p:nvPr>
            <p:ph type="body" idx="3"/>
          </p:nvPr>
        </p:nvSpPr>
        <p:spPr>
          <a:xfrm>
            <a:off x="2165351" y="6356355"/>
            <a:ext cx="7861200" cy="365200"/>
          </a:xfrm>
          <a:prstGeom prst="rect">
            <a:avLst/>
          </a:prstGeom>
        </p:spPr>
        <p:txBody>
          <a:bodyPr spcFirstLastPara="1" vert="horz" wrap="square" lIns="121900" tIns="60933" rIns="121900" bIns="60933" numCol="1" anchor="t" anchorCtr="0" compatLnSpc="1">
            <a:prstTxWarp prst="textNoShape">
              <a:avLst/>
            </a:prstTxWarp>
            <a:normAutofit fontScale="25000" lnSpcReduction="20000"/>
          </a:bodyPr>
          <a:lstStyle/>
          <a:p>
            <a:pPr marL="0" indent="0"/>
            <a:r>
              <a:rPr lang="en-GB" sz="5333"/>
              <a:t>Kang, H., Subramaniam, M., Targ, S. et al. (2018). https://doi.org/10.1038/nbt.4042</a:t>
            </a:r>
            <a:endParaRPr sz="5333"/>
          </a:p>
          <a:p>
            <a:pPr marL="0" indent="0" algn="l">
              <a:spcBef>
                <a:spcPts val="1600"/>
              </a:spcBef>
              <a:spcAft>
                <a:spcPts val="1600"/>
              </a:spcAft>
            </a:pPr>
            <a:endParaRPr/>
          </a:p>
        </p:txBody>
      </p:sp>
      <p:pic>
        <p:nvPicPr>
          <p:cNvPr id="197" name="Google Shape;197;p30"/>
          <p:cNvPicPr preferRelativeResize="0"/>
          <p:nvPr/>
        </p:nvPicPr>
        <p:blipFill>
          <a:blip r:embed="rId3">
            <a:alphaModFix/>
          </a:blip>
          <a:stretch>
            <a:fillRect/>
          </a:stretch>
        </p:blipFill>
        <p:spPr>
          <a:xfrm>
            <a:off x="2165367" y="914233"/>
            <a:ext cx="7612101" cy="2081435"/>
          </a:xfrm>
          <a:prstGeom prst="rect">
            <a:avLst/>
          </a:prstGeom>
          <a:noFill/>
          <a:ln>
            <a:noFill/>
          </a:ln>
        </p:spPr>
      </p:pic>
      <p:pic>
        <p:nvPicPr>
          <p:cNvPr id="198" name="Google Shape;198;p30"/>
          <p:cNvPicPr preferRelativeResize="0"/>
          <p:nvPr/>
        </p:nvPicPr>
        <p:blipFill rotWithShape="1">
          <a:blip r:embed="rId4">
            <a:alphaModFix/>
          </a:blip>
          <a:srcRect t="4934" r="44821" b="50000"/>
          <a:stretch/>
        </p:blipFill>
        <p:spPr>
          <a:xfrm>
            <a:off x="1225634" y="3341267"/>
            <a:ext cx="5352065" cy="2761867"/>
          </a:xfrm>
          <a:prstGeom prst="rect">
            <a:avLst/>
          </a:prstGeom>
          <a:noFill/>
          <a:ln>
            <a:noFill/>
          </a:ln>
        </p:spPr>
      </p:pic>
      <p:pic>
        <p:nvPicPr>
          <p:cNvPr id="199" name="Google Shape;199;p30"/>
          <p:cNvPicPr preferRelativeResize="0"/>
          <p:nvPr/>
        </p:nvPicPr>
        <p:blipFill rotWithShape="1">
          <a:blip r:embed="rId4">
            <a:alphaModFix/>
          </a:blip>
          <a:srcRect l="18512" t="53377" r="49809"/>
          <a:stretch/>
        </p:blipFill>
        <p:spPr>
          <a:xfrm>
            <a:off x="7465801" y="3077368"/>
            <a:ext cx="3438231" cy="3197301"/>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31"/>
          <p:cNvSpPr txBox="1">
            <a:spLocks noGrp="1"/>
          </p:cNvSpPr>
          <p:nvPr>
            <p:ph type="title"/>
          </p:nvPr>
        </p:nvSpPr>
        <p:spPr>
          <a:xfrm>
            <a:off x="0" y="180623"/>
            <a:ext cx="12192000" cy="733600"/>
          </a:xfrm>
          <a:prstGeom prst="rect">
            <a:avLst/>
          </a:prstGeom>
        </p:spPr>
        <p:txBody>
          <a:bodyPr spcFirstLastPara="1" vert="horz" wrap="square" lIns="121900" tIns="60933" rIns="121900" bIns="60933" numCol="1" anchor="ctr" anchorCtr="0" compatLnSpc="1">
            <a:prstTxWarp prst="textNoShape">
              <a:avLst/>
            </a:prstTxWarp>
            <a:normAutofit/>
          </a:bodyPr>
          <a:lstStyle/>
          <a:p>
            <a:r>
              <a:rPr lang="en-GB" dirty="0"/>
              <a:t>Seurat analysis with no integration</a:t>
            </a:r>
            <a:endParaRPr dirty="0"/>
          </a:p>
        </p:txBody>
      </p:sp>
      <p:sp>
        <p:nvSpPr>
          <p:cNvPr id="206" name="Google Shape;206;p31"/>
          <p:cNvSpPr txBox="1">
            <a:spLocks noGrp="1"/>
          </p:cNvSpPr>
          <p:nvPr>
            <p:ph type="body" idx="3"/>
          </p:nvPr>
        </p:nvSpPr>
        <p:spPr>
          <a:xfrm>
            <a:off x="2165351" y="6356355"/>
            <a:ext cx="7861200" cy="365200"/>
          </a:xfrm>
          <a:prstGeom prst="rect">
            <a:avLst/>
          </a:prstGeom>
        </p:spPr>
        <p:txBody>
          <a:bodyPr spcFirstLastPara="1" vert="horz" wrap="square" lIns="121900" tIns="60933" rIns="121900" bIns="60933" numCol="1" anchor="t" anchorCtr="0" compatLnSpc="1">
            <a:prstTxWarp prst="textNoShape">
              <a:avLst/>
            </a:prstTxWarp>
            <a:normAutofit fontScale="25000" lnSpcReduction="20000"/>
          </a:bodyPr>
          <a:lstStyle/>
          <a:p>
            <a:pPr marL="0" indent="0">
              <a:spcAft>
                <a:spcPts val="1600"/>
              </a:spcAft>
            </a:pPr>
            <a:r>
              <a:rPr lang="en-GB" u="sng">
                <a:solidFill>
                  <a:schemeClr val="hlink"/>
                </a:solidFill>
                <a:hlinkClick r:id="rId3"/>
              </a:rPr>
              <a:t>https://satijalab.org/seurat/articles/integration_introduction.html</a:t>
            </a:r>
            <a:r>
              <a:rPr lang="en-GB"/>
              <a:t> </a:t>
            </a:r>
            <a:endParaRPr/>
          </a:p>
        </p:txBody>
      </p:sp>
      <p:sp>
        <p:nvSpPr>
          <p:cNvPr id="207" name="Google Shape;207;p31"/>
          <p:cNvSpPr txBox="1"/>
          <p:nvPr/>
        </p:nvSpPr>
        <p:spPr>
          <a:xfrm>
            <a:off x="0" y="1"/>
            <a:ext cx="4000000" cy="523180"/>
          </a:xfrm>
          <a:prstGeom prst="rect">
            <a:avLst/>
          </a:prstGeom>
          <a:noFill/>
          <a:ln>
            <a:noFill/>
          </a:ln>
        </p:spPr>
        <p:txBody>
          <a:bodyPr spcFirstLastPara="1" wrap="square" lIns="121900" tIns="121900" rIns="121900" bIns="121900" anchor="t" anchorCtr="0">
            <a:spAutoFit/>
          </a:bodyPr>
          <a:lstStyle/>
          <a:p>
            <a:pPr>
              <a:spcBef>
                <a:spcPts val="0"/>
              </a:spcBef>
              <a:spcAft>
                <a:spcPts val="0"/>
              </a:spcAft>
            </a:pPr>
            <a:endParaRPr/>
          </a:p>
        </p:txBody>
      </p:sp>
      <p:pic>
        <p:nvPicPr>
          <p:cNvPr id="208" name="Google Shape;208;p31"/>
          <p:cNvPicPr preferRelativeResize="0"/>
          <p:nvPr/>
        </p:nvPicPr>
        <p:blipFill>
          <a:blip r:embed="rId4">
            <a:alphaModFix/>
          </a:blip>
          <a:stretch>
            <a:fillRect/>
          </a:stretch>
        </p:blipFill>
        <p:spPr>
          <a:xfrm>
            <a:off x="240234" y="1198000"/>
            <a:ext cx="4376801" cy="2836667"/>
          </a:xfrm>
          <a:prstGeom prst="rect">
            <a:avLst/>
          </a:prstGeom>
          <a:noFill/>
          <a:ln>
            <a:noFill/>
          </a:ln>
        </p:spPr>
      </p:pic>
      <p:pic>
        <p:nvPicPr>
          <p:cNvPr id="209" name="Google Shape;209;p31"/>
          <p:cNvPicPr preferRelativeResize="0"/>
          <p:nvPr/>
        </p:nvPicPr>
        <p:blipFill>
          <a:blip r:embed="rId5">
            <a:alphaModFix/>
          </a:blip>
          <a:stretch>
            <a:fillRect/>
          </a:stretch>
        </p:blipFill>
        <p:spPr>
          <a:xfrm>
            <a:off x="4091168" y="1197999"/>
            <a:ext cx="8100832" cy="37288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33"/>
          <p:cNvSpPr txBox="1">
            <a:spLocks noGrp="1"/>
          </p:cNvSpPr>
          <p:nvPr>
            <p:ph type="title"/>
          </p:nvPr>
        </p:nvSpPr>
        <p:spPr>
          <a:xfrm>
            <a:off x="0" y="180623"/>
            <a:ext cx="12192000" cy="733600"/>
          </a:xfrm>
          <a:prstGeom prst="rect">
            <a:avLst/>
          </a:prstGeom>
        </p:spPr>
        <p:txBody>
          <a:bodyPr spcFirstLastPara="1" vert="horz" wrap="square" lIns="121900" tIns="60933" rIns="121900" bIns="60933" numCol="1" anchor="ctr" anchorCtr="0" compatLnSpc="1">
            <a:prstTxWarp prst="textNoShape">
              <a:avLst/>
            </a:prstTxWarp>
            <a:normAutofit/>
          </a:bodyPr>
          <a:lstStyle/>
          <a:p>
            <a:r>
              <a:rPr lang="en-GB" dirty="0"/>
              <a:t>Seurat integration with canonical correlation analysis</a:t>
            </a:r>
            <a:endParaRPr dirty="0"/>
          </a:p>
        </p:txBody>
      </p:sp>
      <p:sp>
        <p:nvSpPr>
          <p:cNvPr id="224" name="Google Shape;224;p33"/>
          <p:cNvSpPr txBox="1">
            <a:spLocks noGrp="1"/>
          </p:cNvSpPr>
          <p:nvPr>
            <p:ph type="body" idx="3"/>
          </p:nvPr>
        </p:nvSpPr>
        <p:spPr>
          <a:xfrm>
            <a:off x="2165351" y="6356355"/>
            <a:ext cx="7861200" cy="365200"/>
          </a:xfrm>
          <a:prstGeom prst="rect">
            <a:avLst/>
          </a:prstGeom>
        </p:spPr>
        <p:txBody>
          <a:bodyPr spcFirstLastPara="1" vert="horz" wrap="square" lIns="121900" tIns="60933" rIns="121900" bIns="60933" numCol="1" anchor="t" anchorCtr="0" compatLnSpc="1">
            <a:prstTxWarp prst="textNoShape">
              <a:avLst/>
            </a:prstTxWarp>
            <a:normAutofit fontScale="25000" lnSpcReduction="20000"/>
          </a:bodyPr>
          <a:lstStyle/>
          <a:p>
            <a:pPr marL="0" indent="0">
              <a:spcAft>
                <a:spcPts val="1600"/>
              </a:spcAft>
            </a:pPr>
            <a:r>
              <a:rPr lang="en-GB" u="sng">
                <a:solidFill>
                  <a:schemeClr val="hlink"/>
                </a:solidFill>
                <a:hlinkClick r:id="rId3"/>
              </a:rPr>
              <a:t>https://satijalab.org/seurat/articles/integration_introduction.html</a:t>
            </a:r>
            <a:r>
              <a:rPr lang="en-GB"/>
              <a:t> </a:t>
            </a:r>
            <a:endParaRPr/>
          </a:p>
        </p:txBody>
      </p:sp>
      <p:sp>
        <p:nvSpPr>
          <p:cNvPr id="225" name="Google Shape;225;p33"/>
          <p:cNvSpPr txBox="1"/>
          <p:nvPr/>
        </p:nvSpPr>
        <p:spPr>
          <a:xfrm>
            <a:off x="0" y="1"/>
            <a:ext cx="4000000" cy="523180"/>
          </a:xfrm>
          <a:prstGeom prst="rect">
            <a:avLst/>
          </a:prstGeom>
          <a:noFill/>
          <a:ln>
            <a:noFill/>
          </a:ln>
        </p:spPr>
        <p:txBody>
          <a:bodyPr spcFirstLastPara="1" wrap="square" lIns="121900" tIns="121900" rIns="121900" bIns="121900" anchor="t" anchorCtr="0">
            <a:spAutoFit/>
          </a:bodyPr>
          <a:lstStyle/>
          <a:p>
            <a:pPr>
              <a:spcBef>
                <a:spcPts val="0"/>
              </a:spcBef>
              <a:spcAft>
                <a:spcPts val="0"/>
              </a:spcAft>
            </a:pPr>
            <a:endParaRPr/>
          </a:p>
        </p:txBody>
      </p:sp>
      <p:pic>
        <p:nvPicPr>
          <p:cNvPr id="226" name="Google Shape;226;p33"/>
          <p:cNvPicPr preferRelativeResize="0"/>
          <p:nvPr/>
        </p:nvPicPr>
        <p:blipFill>
          <a:blip r:embed="rId4">
            <a:alphaModFix/>
          </a:blip>
          <a:stretch>
            <a:fillRect/>
          </a:stretch>
        </p:blipFill>
        <p:spPr>
          <a:xfrm>
            <a:off x="203201" y="1117435"/>
            <a:ext cx="6684201" cy="2804964"/>
          </a:xfrm>
          <a:prstGeom prst="rect">
            <a:avLst/>
          </a:prstGeom>
          <a:noFill/>
          <a:ln>
            <a:noFill/>
          </a:ln>
        </p:spPr>
      </p:pic>
      <p:sp>
        <p:nvSpPr>
          <p:cNvPr id="227" name="Google Shape;227;p33"/>
          <p:cNvSpPr/>
          <p:nvPr/>
        </p:nvSpPr>
        <p:spPr>
          <a:xfrm>
            <a:off x="5948633" y="3210600"/>
            <a:ext cx="796800" cy="436800"/>
          </a:xfrm>
          <a:prstGeom prst="rect">
            <a:avLst/>
          </a:prstGeom>
          <a:noFill/>
          <a:ln w="9525"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a:highlight>
                <a:srgbClr val="FF0000"/>
              </a:highlight>
            </a:endParaRPr>
          </a:p>
        </p:txBody>
      </p:sp>
      <p:pic>
        <p:nvPicPr>
          <p:cNvPr id="228" name="Google Shape;228;p33"/>
          <p:cNvPicPr preferRelativeResize="0"/>
          <p:nvPr/>
        </p:nvPicPr>
        <p:blipFill>
          <a:blip r:embed="rId5">
            <a:alphaModFix/>
          </a:blip>
          <a:stretch>
            <a:fillRect/>
          </a:stretch>
        </p:blipFill>
        <p:spPr>
          <a:xfrm>
            <a:off x="7090602" y="1117423"/>
            <a:ext cx="4725615" cy="5035733"/>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34"/>
          <p:cNvSpPr txBox="1">
            <a:spLocks noGrp="1"/>
          </p:cNvSpPr>
          <p:nvPr>
            <p:ph type="title"/>
          </p:nvPr>
        </p:nvSpPr>
        <p:spPr>
          <a:xfrm>
            <a:off x="0" y="180623"/>
            <a:ext cx="12192000" cy="733600"/>
          </a:xfrm>
          <a:prstGeom prst="rect">
            <a:avLst/>
          </a:prstGeom>
        </p:spPr>
        <p:txBody>
          <a:bodyPr spcFirstLastPara="1" vert="horz" wrap="square" lIns="121900" tIns="60933" rIns="121900" bIns="60933" numCol="1" anchor="ctr" anchorCtr="0" compatLnSpc="1">
            <a:prstTxWarp prst="textNoShape">
              <a:avLst/>
            </a:prstTxWarp>
            <a:normAutofit/>
          </a:bodyPr>
          <a:lstStyle/>
          <a:p>
            <a:r>
              <a:rPr lang="en-GB" dirty="0"/>
              <a:t>Seurat integration with canonical correlation analysis</a:t>
            </a:r>
            <a:endParaRPr dirty="0"/>
          </a:p>
        </p:txBody>
      </p:sp>
      <p:sp>
        <p:nvSpPr>
          <p:cNvPr id="234" name="Google Shape;234;p34"/>
          <p:cNvSpPr txBox="1">
            <a:spLocks noGrp="1"/>
          </p:cNvSpPr>
          <p:nvPr>
            <p:ph type="body" idx="3"/>
          </p:nvPr>
        </p:nvSpPr>
        <p:spPr>
          <a:xfrm>
            <a:off x="2165351" y="6356355"/>
            <a:ext cx="7861200" cy="365200"/>
          </a:xfrm>
          <a:prstGeom prst="rect">
            <a:avLst/>
          </a:prstGeom>
        </p:spPr>
        <p:txBody>
          <a:bodyPr spcFirstLastPara="1" vert="horz" wrap="square" lIns="121900" tIns="60933" rIns="121900" bIns="60933" numCol="1" anchor="t" anchorCtr="0" compatLnSpc="1">
            <a:prstTxWarp prst="textNoShape">
              <a:avLst/>
            </a:prstTxWarp>
            <a:normAutofit fontScale="25000" lnSpcReduction="20000"/>
          </a:bodyPr>
          <a:lstStyle/>
          <a:p>
            <a:pPr marL="0" indent="0">
              <a:spcAft>
                <a:spcPts val="1600"/>
              </a:spcAft>
            </a:pPr>
            <a:r>
              <a:rPr lang="en-GB" u="sng">
                <a:solidFill>
                  <a:schemeClr val="hlink"/>
                </a:solidFill>
                <a:hlinkClick r:id="rId3"/>
              </a:rPr>
              <a:t>https://satijalab.org/seurat/articles/integration_introduction.html</a:t>
            </a:r>
            <a:r>
              <a:rPr lang="en-GB"/>
              <a:t> </a:t>
            </a:r>
            <a:endParaRPr/>
          </a:p>
        </p:txBody>
      </p:sp>
      <p:sp>
        <p:nvSpPr>
          <p:cNvPr id="235" name="Google Shape;235;p34"/>
          <p:cNvSpPr txBox="1"/>
          <p:nvPr/>
        </p:nvSpPr>
        <p:spPr>
          <a:xfrm>
            <a:off x="0" y="1"/>
            <a:ext cx="4000000" cy="523180"/>
          </a:xfrm>
          <a:prstGeom prst="rect">
            <a:avLst/>
          </a:prstGeom>
          <a:noFill/>
          <a:ln>
            <a:noFill/>
          </a:ln>
        </p:spPr>
        <p:txBody>
          <a:bodyPr spcFirstLastPara="1" wrap="square" lIns="121900" tIns="121900" rIns="121900" bIns="121900" anchor="t" anchorCtr="0">
            <a:spAutoFit/>
          </a:bodyPr>
          <a:lstStyle/>
          <a:p>
            <a:pPr>
              <a:spcBef>
                <a:spcPts val="0"/>
              </a:spcBef>
              <a:spcAft>
                <a:spcPts val="0"/>
              </a:spcAft>
            </a:pPr>
            <a:endParaRPr/>
          </a:p>
        </p:txBody>
      </p:sp>
      <p:pic>
        <p:nvPicPr>
          <p:cNvPr id="236" name="Google Shape;236;p34"/>
          <p:cNvPicPr preferRelativeResize="0"/>
          <p:nvPr/>
        </p:nvPicPr>
        <p:blipFill>
          <a:blip r:embed="rId4">
            <a:alphaModFix/>
          </a:blip>
          <a:stretch>
            <a:fillRect/>
          </a:stretch>
        </p:blipFill>
        <p:spPr>
          <a:xfrm>
            <a:off x="203200" y="1117423"/>
            <a:ext cx="6666568" cy="5035732"/>
          </a:xfrm>
          <a:prstGeom prst="rect">
            <a:avLst/>
          </a:prstGeom>
          <a:noFill/>
          <a:ln>
            <a:noFill/>
          </a:ln>
        </p:spPr>
      </p:pic>
      <p:pic>
        <p:nvPicPr>
          <p:cNvPr id="237" name="Google Shape;237;p34"/>
          <p:cNvPicPr preferRelativeResize="0"/>
          <p:nvPr/>
        </p:nvPicPr>
        <p:blipFill>
          <a:blip r:embed="rId5">
            <a:alphaModFix/>
          </a:blip>
          <a:stretch>
            <a:fillRect/>
          </a:stretch>
        </p:blipFill>
        <p:spPr>
          <a:xfrm>
            <a:off x="7072968" y="1575857"/>
            <a:ext cx="4915835" cy="3939543"/>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35"/>
          <p:cNvSpPr txBox="1">
            <a:spLocks noGrp="1"/>
          </p:cNvSpPr>
          <p:nvPr>
            <p:ph type="title"/>
          </p:nvPr>
        </p:nvSpPr>
        <p:spPr>
          <a:xfrm>
            <a:off x="0" y="180623"/>
            <a:ext cx="12192000" cy="733600"/>
          </a:xfrm>
          <a:prstGeom prst="rect">
            <a:avLst/>
          </a:prstGeom>
        </p:spPr>
        <p:txBody>
          <a:bodyPr spcFirstLastPara="1" vert="horz" wrap="square" lIns="121900" tIns="60933" rIns="121900" bIns="60933" numCol="1" anchor="ctr" anchorCtr="0" compatLnSpc="1">
            <a:prstTxWarp prst="textNoShape">
              <a:avLst/>
            </a:prstTxWarp>
            <a:normAutofit/>
          </a:bodyPr>
          <a:lstStyle/>
          <a:p>
            <a:r>
              <a:rPr lang="en-GB" dirty="0"/>
              <a:t>Data integration with SCVI</a:t>
            </a:r>
            <a:endParaRPr dirty="0"/>
          </a:p>
        </p:txBody>
      </p:sp>
      <p:sp>
        <p:nvSpPr>
          <p:cNvPr id="244" name="Google Shape;244;p35"/>
          <p:cNvSpPr txBox="1">
            <a:spLocks noGrp="1"/>
          </p:cNvSpPr>
          <p:nvPr>
            <p:ph type="body" idx="3"/>
          </p:nvPr>
        </p:nvSpPr>
        <p:spPr>
          <a:xfrm>
            <a:off x="2165351" y="6356355"/>
            <a:ext cx="7861200" cy="365200"/>
          </a:xfrm>
          <a:prstGeom prst="rect">
            <a:avLst/>
          </a:prstGeom>
        </p:spPr>
        <p:txBody>
          <a:bodyPr spcFirstLastPara="1" vert="horz" wrap="square" lIns="121900" tIns="60933" rIns="121900" bIns="60933" numCol="1" anchor="t" anchorCtr="0" compatLnSpc="1">
            <a:prstTxWarp prst="textNoShape">
              <a:avLst/>
            </a:prstTxWarp>
            <a:normAutofit fontScale="25000" lnSpcReduction="20000"/>
          </a:bodyPr>
          <a:lstStyle/>
          <a:p>
            <a:pPr marL="0" indent="0">
              <a:spcBef>
                <a:spcPts val="0"/>
              </a:spcBef>
              <a:spcAft>
                <a:spcPts val="800"/>
              </a:spcAft>
            </a:pPr>
            <a:r>
              <a:rPr lang="en-GB" sz="5333">
                <a:solidFill>
                  <a:srgbClr val="222222"/>
                </a:solidFill>
                <a:highlight>
                  <a:srgbClr val="FFFFFF"/>
                </a:highlight>
                <a:latin typeface="Roboto"/>
                <a:ea typeface="Roboto"/>
                <a:cs typeface="Roboto"/>
                <a:sym typeface="Roboto"/>
              </a:rPr>
              <a:t>Lopez, R., Regier, J., Cole, M.B. </a:t>
            </a:r>
            <a:r>
              <a:rPr lang="en-GB" sz="5333" i="1">
                <a:solidFill>
                  <a:srgbClr val="222222"/>
                </a:solidFill>
                <a:highlight>
                  <a:srgbClr val="FFFFFF"/>
                </a:highlight>
                <a:latin typeface="Roboto"/>
                <a:ea typeface="Roboto"/>
                <a:cs typeface="Roboto"/>
                <a:sym typeface="Roboto"/>
              </a:rPr>
              <a:t>et al. 2018 </a:t>
            </a:r>
            <a:r>
              <a:rPr lang="en-GB" sz="5333">
                <a:solidFill>
                  <a:srgbClr val="222222"/>
                </a:solidFill>
                <a:highlight>
                  <a:srgbClr val="FFFFFF"/>
                </a:highlight>
                <a:latin typeface="Roboto"/>
                <a:ea typeface="Roboto"/>
                <a:cs typeface="Roboto"/>
                <a:sym typeface="Roboto"/>
              </a:rPr>
              <a:t>. </a:t>
            </a:r>
            <a:r>
              <a:rPr lang="en-GB" sz="5333" i="1">
                <a:solidFill>
                  <a:srgbClr val="222222"/>
                </a:solidFill>
                <a:highlight>
                  <a:srgbClr val="FFFFFF"/>
                </a:highlight>
                <a:latin typeface="Roboto"/>
                <a:ea typeface="Roboto"/>
                <a:cs typeface="Roboto"/>
                <a:sym typeface="Roboto"/>
              </a:rPr>
              <a:t>Nat Methods</a:t>
            </a:r>
            <a:r>
              <a:rPr lang="en-GB" sz="5333">
                <a:solidFill>
                  <a:srgbClr val="222222"/>
                </a:solidFill>
                <a:highlight>
                  <a:srgbClr val="FFFFFF"/>
                </a:highlight>
                <a:latin typeface="Roboto"/>
                <a:ea typeface="Roboto"/>
                <a:cs typeface="Roboto"/>
                <a:sym typeface="Roboto"/>
              </a:rPr>
              <a:t> </a:t>
            </a:r>
            <a:endParaRPr/>
          </a:p>
        </p:txBody>
      </p:sp>
      <p:pic>
        <p:nvPicPr>
          <p:cNvPr id="245" name="Google Shape;245;p35"/>
          <p:cNvPicPr preferRelativeResize="0"/>
          <p:nvPr/>
        </p:nvPicPr>
        <p:blipFill rotWithShape="1">
          <a:blip r:embed="rId3">
            <a:alphaModFix/>
          </a:blip>
          <a:srcRect b="46013"/>
          <a:stretch/>
        </p:blipFill>
        <p:spPr>
          <a:xfrm>
            <a:off x="2605349" y="1271234"/>
            <a:ext cx="7186424" cy="477121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odays talk">
            <a:extLst>
              <a:ext uri="{FF2B5EF4-FFF2-40B4-BE49-F238E27FC236}">
                <a16:creationId xmlns:a16="http://schemas.microsoft.com/office/drawing/2014/main" id="{701726B0-2C62-5540-9807-F10A0ED32C0C}"/>
              </a:ext>
            </a:extLst>
          </p:cNvPr>
          <p:cNvSpPr txBox="1">
            <a:spLocks/>
          </p:cNvSpPr>
          <p:nvPr/>
        </p:nvSpPr>
        <p:spPr>
          <a:xfrm>
            <a:off x="0" y="0"/>
            <a:ext cx="12192000" cy="1098549"/>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6400" kern="1200">
                <a:solidFill>
                  <a:srgbClr val="011A99"/>
                </a:solidFill>
                <a:latin typeface="Avenir Black"/>
                <a:ea typeface="Avenir Black"/>
                <a:cs typeface="Avenir Black"/>
                <a:sym typeface="Avenir Black"/>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0" normalizeH="0" baseline="0" noProof="0" dirty="0">
                <a:ln>
                  <a:noFill/>
                </a:ln>
                <a:solidFill>
                  <a:srgbClr val="011A99"/>
                </a:solidFill>
                <a:effectLst/>
                <a:uLnTx/>
                <a:uFillTx/>
                <a:latin typeface="Avenir Black"/>
                <a:sym typeface="Avenir Black"/>
              </a:rPr>
              <a:t>Data integration</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0" normalizeH="0" baseline="0" noProof="0" dirty="0">
                <a:ln>
                  <a:noFill/>
                </a:ln>
                <a:solidFill>
                  <a:srgbClr val="011A99"/>
                </a:solidFill>
                <a:effectLst/>
                <a:uLnTx/>
                <a:uFillTx/>
                <a:latin typeface="Avenir Black"/>
                <a:sym typeface="Avenir Black"/>
              </a:rPr>
              <a:t>Shared features across different batches of cells</a:t>
            </a:r>
          </a:p>
        </p:txBody>
      </p:sp>
      <p:pic>
        <p:nvPicPr>
          <p:cNvPr id="2" name="Picture 1">
            <a:extLst>
              <a:ext uri="{FF2B5EF4-FFF2-40B4-BE49-F238E27FC236}">
                <a16:creationId xmlns:a16="http://schemas.microsoft.com/office/drawing/2014/main" id="{86F901B6-437D-EB1D-FC20-27688160D753}"/>
              </a:ext>
            </a:extLst>
          </p:cNvPr>
          <p:cNvPicPr>
            <a:picLocks noChangeAspect="1"/>
          </p:cNvPicPr>
          <p:nvPr/>
        </p:nvPicPr>
        <p:blipFill>
          <a:blip r:embed="rId3"/>
          <a:stretch>
            <a:fillRect/>
          </a:stretch>
        </p:blipFill>
        <p:spPr>
          <a:xfrm>
            <a:off x="609600" y="1098549"/>
            <a:ext cx="10972800" cy="4935793"/>
          </a:xfrm>
          <a:prstGeom prst="rect">
            <a:avLst/>
          </a:prstGeom>
        </p:spPr>
      </p:pic>
      <p:sp>
        <p:nvSpPr>
          <p:cNvPr id="3" name="Rectangle 2">
            <a:extLst>
              <a:ext uri="{FF2B5EF4-FFF2-40B4-BE49-F238E27FC236}">
                <a16:creationId xmlns:a16="http://schemas.microsoft.com/office/drawing/2014/main" id="{8C780154-86A4-877E-3BF5-9461A76302B7}"/>
              </a:ext>
            </a:extLst>
          </p:cNvPr>
          <p:cNvSpPr/>
          <p:nvPr/>
        </p:nvSpPr>
        <p:spPr>
          <a:xfrm>
            <a:off x="6725586" y="6591526"/>
            <a:ext cx="5411449" cy="276999"/>
          </a:xfrm>
          <a:prstGeom prst="rect">
            <a:avLst/>
          </a:prstGeom>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fr-FR" sz="1200" b="0" i="0" u="none" strike="noStrike" kern="1200" cap="none" spc="0" normalizeH="0" baseline="0" noProof="0" dirty="0" err="1">
                <a:ln>
                  <a:noFill/>
                </a:ln>
                <a:solidFill>
                  <a:prstClr val="black"/>
                </a:solidFill>
                <a:effectLst/>
                <a:uLnTx/>
                <a:uFillTx/>
                <a:latin typeface="Avenir" panose="02000503020000020003" pitchFamily="2" charset="0"/>
                <a:ea typeface="+mn-ea"/>
                <a:cs typeface="+mn-cs"/>
              </a:rPr>
              <a:t>Argelaguet</a:t>
            </a:r>
            <a:r>
              <a:rPr kumimoji="0" lang="fr-FR" sz="1200" b="0" i="0" u="none" strike="noStrike" kern="1200" cap="none" spc="0" normalizeH="0" baseline="0" noProof="0" dirty="0">
                <a:ln>
                  <a:noFill/>
                </a:ln>
                <a:solidFill>
                  <a:prstClr val="black"/>
                </a:solidFill>
                <a:effectLst/>
                <a:uLnTx/>
                <a:uFillTx/>
                <a:latin typeface="Avenir" panose="02000503020000020003" pitchFamily="2" charset="0"/>
                <a:ea typeface="+mn-ea"/>
                <a:cs typeface="+mn-cs"/>
              </a:rPr>
              <a:t> R. et al. (2022) </a:t>
            </a:r>
            <a:r>
              <a:rPr kumimoji="0" lang="fr-FR" sz="1200" b="0" i="1" u="none" strike="noStrike" kern="1200" cap="none" spc="0" normalizeH="0" baseline="0" noProof="0" dirty="0">
                <a:ln>
                  <a:noFill/>
                </a:ln>
                <a:solidFill>
                  <a:prstClr val="black"/>
                </a:solidFill>
                <a:effectLst/>
                <a:uLnTx/>
                <a:uFillTx/>
                <a:latin typeface="Avenir" panose="02000503020000020003" pitchFamily="2" charset="0"/>
                <a:ea typeface="+mn-ea"/>
                <a:cs typeface="+mn-cs"/>
              </a:rPr>
              <a:t>Nature Methods. </a:t>
            </a:r>
            <a:r>
              <a:rPr kumimoji="0" lang="fr-FR" sz="1200" b="0" i="0" u="none" strike="noStrike" kern="1200" cap="none" spc="0" normalizeH="0" baseline="0" noProof="0" dirty="0">
                <a:ln>
                  <a:noFill/>
                </a:ln>
                <a:solidFill>
                  <a:prstClr val="black"/>
                </a:solidFill>
                <a:effectLst/>
                <a:uLnTx/>
                <a:uFillTx/>
                <a:latin typeface="Avenir" panose="02000503020000020003" pitchFamily="2" charset="0"/>
                <a:ea typeface="+mn-ea"/>
                <a:cs typeface="+mn-cs"/>
              </a:rPr>
              <a:t>39:1202-125.</a:t>
            </a:r>
          </a:p>
        </p:txBody>
      </p:sp>
      <p:sp>
        <p:nvSpPr>
          <p:cNvPr id="4" name="Rectangle 3">
            <a:extLst>
              <a:ext uri="{FF2B5EF4-FFF2-40B4-BE49-F238E27FC236}">
                <a16:creationId xmlns:a16="http://schemas.microsoft.com/office/drawing/2014/main" id="{59B9BAC6-80DA-061A-87A8-59884046536D}"/>
              </a:ext>
            </a:extLst>
          </p:cNvPr>
          <p:cNvSpPr/>
          <p:nvPr/>
        </p:nvSpPr>
        <p:spPr>
          <a:xfrm>
            <a:off x="609600" y="957263"/>
            <a:ext cx="304800" cy="4286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0373652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36"/>
          <p:cNvSpPr txBox="1">
            <a:spLocks noGrp="1"/>
          </p:cNvSpPr>
          <p:nvPr>
            <p:ph type="title"/>
          </p:nvPr>
        </p:nvSpPr>
        <p:spPr>
          <a:xfrm>
            <a:off x="0" y="180623"/>
            <a:ext cx="12192000" cy="733600"/>
          </a:xfrm>
          <a:prstGeom prst="rect">
            <a:avLst/>
          </a:prstGeom>
        </p:spPr>
        <p:txBody>
          <a:bodyPr spcFirstLastPara="1" vert="horz" wrap="square" lIns="121900" tIns="60933" rIns="121900" bIns="60933" numCol="1" anchor="ctr" anchorCtr="0" compatLnSpc="1">
            <a:prstTxWarp prst="textNoShape">
              <a:avLst/>
            </a:prstTxWarp>
            <a:normAutofit/>
          </a:bodyPr>
          <a:lstStyle/>
          <a:p>
            <a:r>
              <a:rPr lang="en-GB" dirty="0"/>
              <a:t>Data integration with SCVI</a:t>
            </a:r>
            <a:endParaRPr dirty="0"/>
          </a:p>
        </p:txBody>
      </p:sp>
      <p:sp>
        <p:nvSpPr>
          <p:cNvPr id="252" name="Google Shape;252;p36"/>
          <p:cNvSpPr txBox="1">
            <a:spLocks noGrp="1"/>
          </p:cNvSpPr>
          <p:nvPr>
            <p:ph type="body" idx="3"/>
          </p:nvPr>
        </p:nvSpPr>
        <p:spPr>
          <a:xfrm>
            <a:off x="2165351" y="6356355"/>
            <a:ext cx="7861200" cy="365200"/>
          </a:xfrm>
          <a:prstGeom prst="rect">
            <a:avLst/>
          </a:prstGeom>
        </p:spPr>
        <p:txBody>
          <a:bodyPr spcFirstLastPara="1" vert="horz" wrap="square" lIns="121900" tIns="60933" rIns="121900" bIns="60933" numCol="1" anchor="t" anchorCtr="0" compatLnSpc="1">
            <a:prstTxWarp prst="textNoShape">
              <a:avLst/>
            </a:prstTxWarp>
            <a:normAutofit fontScale="25000" lnSpcReduction="20000"/>
          </a:bodyPr>
          <a:lstStyle/>
          <a:p>
            <a:pPr marL="0" indent="0">
              <a:spcBef>
                <a:spcPts val="0"/>
              </a:spcBef>
              <a:spcAft>
                <a:spcPts val="800"/>
              </a:spcAft>
            </a:pPr>
            <a:r>
              <a:rPr lang="en-GB" sz="5333" u="sng">
                <a:solidFill>
                  <a:schemeClr val="hlink"/>
                </a:solidFill>
                <a:highlight>
                  <a:srgbClr val="FFFFFF"/>
                </a:highlight>
                <a:latin typeface="Roboto"/>
                <a:ea typeface="Roboto"/>
                <a:cs typeface="Roboto"/>
                <a:sym typeface="Roboto"/>
                <a:hlinkClick r:id="rId3"/>
              </a:rPr>
              <a:t>https://docs.scvi-tools.org/en/stable/tutorials/notebooks/scvi_in_R.html</a:t>
            </a:r>
            <a:r>
              <a:rPr lang="en-GB" sz="5333">
                <a:solidFill>
                  <a:srgbClr val="222222"/>
                </a:solidFill>
                <a:highlight>
                  <a:srgbClr val="FFFFFF"/>
                </a:highlight>
                <a:latin typeface="Roboto"/>
                <a:ea typeface="Roboto"/>
                <a:cs typeface="Roboto"/>
                <a:sym typeface="Roboto"/>
              </a:rPr>
              <a:t> </a:t>
            </a:r>
            <a:endParaRPr/>
          </a:p>
        </p:txBody>
      </p:sp>
      <p:pic>
        <p:nvPicPr>
          <p:cNvPr id="253" name="Google Shape;253;p36"/>
          <p:cNvPicPr preferRelativeResize="0"/>
          <p:nvPr/>
        </p:nvPicPr>
        <p:blipFill>
          <a:blip r:embed="rId4">
            <a:alphaModFix/>
          </a:blip>
          <a:stretch>
            <a:fillRect/>
          </a:stretch>
        </p:blipFill>
        <p:spPr>
          <a:xfrm>
            <a:off x="203201" y="1117431"/>
            <a:ext cx="5803201" cy="3150301"/>
          </a:xfrm>
          <a:prstGeom prst="rect">
            <a:avLst/>
          </a:prstGeom>
          <a:noFill/>
          <a:ln>
            <a:noFill/>
          </a:ln>
        </p:spPr>
      </p:pic>
      <p:pic>
        <p:nvPicPr>
          <p:cNvPr id="254" name="Google Shape;254;p36"/>
          <p:cNvPicPr preferRelativeResize="0"/>
          <p:nvPr/>
        </p:nvPicPr>
        <p:blipFill>
          <a:blip r:embed="rId5">
            <a:alphaModFix/>
          </a:blip>
          <a:stretch>
            <a:fillRect/>
          </a:stretch>
        </p:blipFill>
        <p:spPr>
          <a:xfrm>
            <a:off x="6395135" y="1030089"/>
            <a:ext cx="5453284" cy="4362627"/>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2FDA07-D4A7-1B8C-07DD-A30AB373BA22}"/>
              </a:ext>
            </a:extLst>
          </p:cNvPr>
          <p:cNvSpPr>
            <a:spLocks noGrp="1"/>
          </p:cNvSpPr>
          <p:nvPr>
            <p:ph type="title"/>
          </p:nvPr>
        </p:nvSpPr>
        <p:spPr>
          <a:xfrm>
            <a:off x="1320040" y="2862038"/>
            <a:ext cx="9551822" cy="733600"/>
          </a:xfrm>
        </p:spPr>
        <p:txBody>
          <a:bodyPr/>
          <a:lstStyle/>
          <a:p>
            <a:r>
              <a:rPr lang="en-US" dirty="0"/>
              <a:t>Can we integrate data across measurement types?</a:t>
            </a:r>
          </a:p>
        </p:txBody>
      </p:sp>
    </p:spTree>
    <p:extLst>
      <p:ext uri="{BB962C8B-B14F-4D97-AF65-F5344CB8AC3E}">
        <p14:creationId xmlns:p14="http://schemas.microsoft.com/office/powerpoint/2010/main" val="44835741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409698" y="1961552"/>
            <a:ext cx="9372601" cy="4712398"/>
          </a:xfrm>
          <a:prstGeom prst="rect">
            <a:avLst/>
          </a:prstGeom>
        </p:spPr>
      </p:pic>
      <p:sp>
        <p:nvSpPr>
          <p:cNvPr id="6" name="Rectangle 5"/>
          <p:cNvSpPr/>
          <p:nvPr/>
        </p:nvSpPr>
        <p:spPr>
          <a:xfrm>
            <a:off x="1514476" y="1171425"/>
            <a:ext cx="10444162" cy="830997"/>
          </a:xfrm>
          <a:prstGeom prst="rect">
            <a:avLst/>
          </a:prstGeom>
        </p:spPr>
        <p:txBody>
          <a:bodyPr wrap="square">
            <a:spAutoFit/>
          </a:bodyPr>
          <a:lstStyle/>
          <a:p>
            <a:pPr hangingPunct="0"/>
            <a:r>
              <a:rPr lang="en-US" sz="2400" dirty="0">
                <a:solidFill>
                  <a:srgbClr val="000000"/>
                </a:solidFill>
                <a:latin typeface="Avenir"/>
                <a:ea typeface="Avenir"/>
                <a:cs typeface="Avenir"/>
                <a:sym typeface="Avenir Roman"/>
              </a:rPr>
              <a:t>Integrating data modalities</a:t>
            </a:r>
          </a:p>
          <a:p>
            <a:pPr hangingPunct="0"/>
            <a:r>
              <a:rPr lang="en-US" sz="2400" dirty="0">
                <a:solidFill>
                  <a:srgbClr val="000000"/>
                </a:solidFill>
                <a:latin typeface="Avenir"/>
                <a:ea typeface="Avenir"/>
                <a:cs typeface="Avenir"/>
                <a:sym typeface="Avenir Roman"/>
              </a:rPr>
              <a:t>14,249 cells from </a:t>
            </a:r>
            <a:r>
              <a:rPr lang="en-US" sz="2400" dirty="0" err="1">
                <a:solidFill>
                  <a:srgbClr val="000000"/>
                </a:solidFill>
                <a:latin typeface="Avenir"/>
                <a:ea typeface="Avenir"/>
                <a:cs typeface="Avenir"/>
                <a:sym typeface="Avenir Roman"/>
              </a:rPr>
              <a:t>scRNA-seq</a:t>
            </a:r>
            <a:r>
              <a:rPr lang="en-US" sz="2400" dirty="0">
                <a:solidFill>
                  <a:srgbClr val="000000"/>
                </a:solidFill>
                <a:latin typeface="Avenir"/>
                <a:ea typeface="Avenir"/>
                <a:cs typeface="Avenir"/>
                <a:sym typeface="Avenir Roman"/>
              </a:rPr>
              <a:t> and 2,548 cells from </a:t>
            </a:r>
            <a:r>
              <a:rPr lang="en-US" sz="2400" dirty="0" err="1">
                <a:solidFill>
                  <a:srgbClr val="000000"/>
                </a:solidFill>
                <a:latin typeface="Avenir"/>
                <a:ea typeface="Avenir"/>
                <a:cs typeface="Avenir"/>
                <a:sym typeface="Avenir Roman"/>
              </a:rPr>
              <a:t>scATAC-seq</a:t>
            </a:r>
            <a:r>
              <a:rPr lang="en-US" sz="2400" dirty="0">
                <a:solidFill>
                  <a:srgbClr val="000000"/>
                </a:solidFill>
                <a:latin typeface="Avenir"/>
                <a:ea typeface="Avenir"/>
                <a:cs typeface="Avenir"/>
                <a:sym typeface="Avenir Roman"/>
              </a:rPr>
              <a:t> </a:t>
            </a:r>
          </a:p>
        </p:txBody>
      </p:sp>
      <p:sp>
        <p:nvSpPr>
          <p:cNvPr id="7" name="scRNA-Seq from fresh cells"/>
          <p:cNvSpPr txBox="1">
            <a:spLocks/>
          </p:cNvSpPr>
          <p:nvPr/>
        </p:nvSpPr>
        <p:spPr>
          <a:xfrm>
            <a:off x="0" y="21052"/>
            <a:ext cx="12191999" cy="1143001"/>
          </a:xfrm>
          <a:prstGeom prst="rect">
            <a:avLst/>
          </a:prstGeom>
        </p:spPr>
        <p:txBody>
          <a:bodyPr lIns="45719" tIns="45719" rIns="45719" bIns="45719" anchor="ctr">
            <a:normAutofit/>
          </a:bodyPr>
          <a:lstStyle>
            <a:lvl1pPr marL="0" marR="0" indent="0" algn="ctr" defTabSz="914400" latinLnBrk="0">
              <a:lnSpc>
                <a:spcPct val="100000"/>
              </a:lnSpc>
              <a:spcBef>
                <a:spcPts val="0"/>
              </a:spcBef>
              <a:spcAft>
                <a:spcPts val="0"/>
              </a:spcAft>
              <a:buClrTx/>
              <a:buSzTx/>
              <a:buFontTx/>
              <a:buNone/>
              <a:tabLst/>
              <a:defRPr sz="6400" b="0" i="0" u="none" strike="noStrike" cap="none" spc="0" baseline="0">
                <a:ln>
                  <a:noFill/>
                </a:ln>
                <a:solidFill>
                  <a:srgbClr val="011A99"/>
                </a:solidFill>
                <a:uFillTx/>
                <a:latin typeface="Avenir Black"/>
                <a:ea typeface="Avenir Black"/>
                <a:cs typeface="Avenir Black"/>
                <a:sym typeface="Avenir Black"/>
              </a:defRPr>
            </a:lvl1pPr>
            <a:lvl2pPr marL="0" marR="0" indent="1143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2pPr>
            <a:lvl3pPr marL="0" marR="0" indent="2286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3pPr>
            <a:lvl4pPr marL="0" marR="0" indent="3429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4pPr>
            <a:lvl5pPr marL="0" marR="0" indent="4572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5pPr>
            <a:lvl6pPr marL="0" marR="0" indent="5715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6pPr>
            <a:lvl7pPr marL="0" marR="0" indent="6858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7pPr>
            <a:lvl8pPr marL="0" marR="0" indent="8001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8pPr>
            <a:lvl9pPr marL="0" marR="0" indent="9144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9pPr>
          </a:lstStyle>
          <a:p>
            <a:r>
              <a:rPr lang="en-US" sz="3200" kern="0" dirty="0"/>
              <a:t>Classifying nuclei from a single cell ATAC-</a:t>
            </a:r>
            <a:r>
              <a:rPr lang="en-US" sz="3200" kern="0" dirty="0" err="1"/>
              <a:t>seq</a:t>
            </a:r>
            <a:r>
              <a:rPr lang="en-US" sz="3200" kern="0" dirty="0"/>
              <a:t> experiment using single cell RNA-</a:t>
            </a:r>
            <a:r>
              <a:rPr lang="en-US" sz="3200" kern="0" dirty="0" err="1"/>
              <a:t>seq</a:t>
            </a:r>
            <a:r>
              <a:rPr lang="en-US" sz="3200" kern="0" dirty="0"/>
              <a:t> data as a reference</a:t>
            </a:r>
          </a:p>
        </p:txBody>
      </p:sp>
      <p:sp>
        <p:nvSpPr>
          <p:cNvPr id="8" name="Rectangle 7"/>
          <p:cNvSpPr/>
          <p:nvPr/>
        </p:nvSpPr>
        <p:spPr>
          <a:xfrm>
            <a:off x="8069262" y="6593087"/>
            <a:ext cx="4137025" cy="307777"/>
          </a:xfrm>
          <a:prstGeom prst="rect">
            <a:avLst/>
          </a:prstGeom>
        </p:spPr>
        <p:txBody>
          <a:bodyPr wrap="square">
            <a:spAutoFit/>
          </a:bodyPr>
          <a:lstStyle/>
          <a:p>
            <a:pPr algn="r"/>
            <a:r>
              <a:rPr lang="en-US" sz="1400" dirty="0">
                <a:solidFill>
                  <a:srgbClr val="222222"/>
                </a:solidFill>
                <a:latin typeface="Avenir Book" charset="0"/>
                <a:ea typeface="Avenir Book" charset="0"/>
                <a:cs typeface="Avenir Book" charset="0"/>
              </a:rPr>
              <a:t>Stuart et al.  </a:t>
            </a:r>
            <a:r>
              <a:rPr lang="mr-IN" sz="1400" dirty="0" err="1">
                <a:solidFill>
                  <a:srgbClr val="222222"/>
                </a:solidFill>
                <a:latin typeface="Avenir Book" charset="0"/>
                <a:ea typeface="Avenir Book" charset="0"/>
                <a:cs typeface="Avenir Book" charset="0"/>
              </a:rPr>
              <a:t>Cell</a:t>
            </a:r>
            <a:r>
              <a:rPr lang="en-US" sz="1400" dirty="0">
                <a:solidFill>
                  <a:srgbClr val="222222"/>
                </a:solidFill>
                <a:latin typeface="Avenir Book" charset="0"/>
                <a:ea typeface="Avenir Book" charset="0"/>
                <a:cs typeface="Avenir Book" charset="0"/>
              </a:rPr>
              <a:t> (</a:t>
            </a:r>
            <a:r>
              <a:rPr lang="mr-IN" sz="1400" dirty="0">
                <a:solidFill>
                  <a:srgbClr val="222222"/>
                </a:solidFill>
                <a:latin typeface="Avenir Book" charset="0"/>
                <a:ea typeface="Avenir Book" charset="0"/>
                <a:cs typeface="Avenir Book" charset="0"/>
              </a:rPr>
              <a:t>2019</a:t>
            </a:r>
            <a:r>
              <a:rPr lang="en-US" sz="1400" dirty="0">
                <a:solidFill>
                  <a:srgbClr val="222222"/>
                </a:solidFill>
                <a:latin typeface="Avenir Book" charset="0"/>
                <a:ea typeface="Avenir Book" charset="0"/>
                <a:cs typeface="Avenir Book" charset="0"/>
              </a:rPr>
              <a:t>)</a:t>
            </a:r>
            <a:r>
              <a:rPr lang="mr-IN" sz="1400" dirty="0">
                <a:solidFill>
                  <a:srgbClr val="222222"/>
                </a:solidFill>
                <a:latin typeface="Avenir Book" charset="0"/>
                <a:ea typeface="Avenir Book" charset="0"/>
                <a:cs typeface="Avenir Book" charset="0"/>
              </a:rPr>
              <a:t> 177(7):1888-1902</a:t>
            </a:r>
            <a:r>
              <a:rPr lang="en-US" sz="1400" dirty="0">
                <a:solidFill>
                  <a:srgbClr val="222222"/>
                </a:solidFill>
                <a:latin typeface="Avenir Book" charset="0"/>
                <a:ea typeface="Avenir Book" charset="0"/>
                <a:cs typeface="Avenir Book" charset="0"/>
              </a:rPr>
              <a:t>.</a:t>
            </a:r>
            <a:endParaRPr lang="en-US" sz="1400" dirty="0">
              <a:latin typeface="Avenir Book" charset="0"/>
              <a:ea typeface="Avenir Book" charset="0"/>
              <a:cs typeface="Avenir Book" charset="0"/>
            </a:endParaRPr>
          </a:p>
        </p:txBody>
      </p:sp>
    </p:spTree>
    <p:extLst>
      <p:ext uri="{BB962C8B-B14F-4D97-AF65-F5344CB8AC3E}">
        <p14:creationId xmlns:p14="http://schemas.microsoft.com/office/powerpoint/2010/main" val="245910813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27"/>
          <p:cNvSpPr txBox="1">
            <a:spLocks noGrp="1"/>
          </p:cNvSpPr>
          <p:nvPr>
            <p:ph type="title"/>
          </p:nvPr>
        </p:nvSpPr>
        <p:spPr>
          <a:xfrm>
            <a:off x="0" y="180623"/>
            <a:ext cx="12192000" cy="733600"/>
          </a:xfrm>
          <a:prstGeom prst="rect">
            <a:avLst/>
          </a:prstGeom>
        </p:spPr>
        <p:txBody>
          <a:bodyPr spcFirstLastPara="1" vert="horz" wrap="square" lIns="121900" tIns="60933" rIns="121900" bIns="60933" numCol="1" anchor="ctr" anchorCtr="0" compatLnSpc="1">
            <a:prstTxWarp prst="textNoShape">
              <a:avLst/>
            </a:prstTxWarp>
            <a:normAutofit/>
          </a:bodyPr>
          <a:lstStyle/>
          <a:p>
            <a:r>
              <a:rPr lang="en-GB"/>
              <a:t>What other types of data integrations are there?</a:t>
            </a:r>
            <a:endParaRPr/>
          </a:p>
        </p:txBody>
      </p:sp>
      <p:sp>
        <p:nvSpPr>
          <p:cNvPr id="166" name="Google Shape;166;p27"/>
          <p:cNvSpPr txBox="1">
            <a:spLocks noGrp="1"/>
          </p:cNvSpPr>
          <p:nvPr>
            <p:ph type="body" idx="3"/>
          </p:nvPr>
        </p:nvSpPr>
        <p:spPr>
          <a:xfrm>
            <a:off x="2165351" y="6356355"/>
            <a:ext cx="7861200" cy="365200"/>
          </a:xfrm>
          <a:prstGeom prst="rect">
            <a:avLst/>
          </a:prstGeom>
        </p:spPr>
        <p:txBody>
          <a:bodyPr spcFirstLastPara="1" vert="horz" wrap="square" lIns="121900" tIns="60933" rIns="121900" bIns="60933" numCol="1" anchor="t" anchorCtr="0" compatLnSpc="1">
            <a:prstTxWarp prst="textNoShape">
              <a:avLst/>
            </a:prstTxWarp>
            <a:noAutofit/>
          </a:bodyPr>
          <a:lstStyle/>
          <a:p>
            <a:pPr marL="0" indent="0">
              <a:spcAft>
                <a:spcPts val="1600"/>
              </a:spcAft>
            </a:pPr>
            <a:r>
              <a:rPr lang="en-GB"/>
              <a:t>Mattia Forcato, Oriana Romano, Silvio Bicciato, Briefings in Bioinformatics, 2021</a:t>
            </a:r>
            <a:endParaRPr/>
          </a:p>
        </p:txBody>
      </p:sp>
      <p:pic>
        <p:nvPicPr>
          <p:cNvPr id="167" name="Google Shape;167;p27"/>
          <p:cNvPicPr preferRelativeResize="0"/>
          <p:nvPr/>
        </p:nvPicPr>
        <p:blipFill rotWithShape="1">
          <a:blip r:embed="rId3">
            <a:alphaModFix/>
          </a:blip>
          <a:srcRect b="79891"/>
          <a:stretch/>
        </p:blipFill>
        <p:spPr>
          <a:xfrm>
            <a:off x="-206266" y="1678247"/>
            <a:ext cx="5168567" cy="2120327"/>
          </a:xfrm>
          <a:prstGeom prst="rect">
            <a:avLst/>
          </a:prstGeom>
          <a:noFill/>
          <a:ln>
            <a:noFill/>
          </a:ln>
        </p:spPr>
      </p:pic>
      <p:pic>
        <p:nvPicPr>
          <p:cNvPr id="168" name="Google Shape;168;p27"/>
          <p:cNvPicPr preferRelativeResize="0"/>
          <p:nvPr/>
        </p:nvPicPr>
        <p:blipFill rotWithShape="1">
          <a:blip r:embed="rId3">
            <a:alphaModFix/>
          </a:blip>
          <a:srcRect t="20058" b="59082"/>
          <a:stretch/>
        </p:blipFill>
        <p:spPr>
          <a:xfrm>
            <a:off x="5511198" y="1599173"/>
            <a:ext cx="5168567" cy="2199388"/>
          </a:xfrm>
          <a:prstGeom prst="rect">
            <a:avLst/>
          </a:prstGeom>
          <a:noFill/>
          <a:ln>
            <a:noFill/>
          </a:ln>
        </p:spPr>
      </p:pic>
      <p:cxnSp>
        <p:nvCxnSpPr>
          <p:cNvPr id="169" name="Google Shape;169;p27"/>
          <p:cNvCxnSpPr/>
          <p:nvPr/>
        </p:nvCxnSpPr>
        <p:spPr>
          <a:xfrm>
            <a:off x="3680700" y="2619900"/>
            <a:ext cx="1281600" cy="10000"/>
          </a:xfrm>
          <a:prstGeom prst="straightConnector1">
            <a:avLst/>
          </a:prstGeom>
          <a:noFill/>
          <a:ln w="9525" cap="flat" cmpd="sng">
            <a:solidFill>
              <a:schemeClr val="dk2"/>
            </a:solidFill>
            <a:prstDash val="solid"/>
            <a:round/>
            <a:headEnd type="none" w="med" len="med"/>
            <a:tailEnd type="triangle" w="med" len="med"/>
          </a:ln>
        </p:spPr>
      </p:cxnSp>
      <p:pic>
        <p:nvPicPr>
          <p:cNvPr id="170" name="Google Shape;170;p27"/>
          <p:cNvPicPr preferRelativeResize="0"/>
          <p:nvPr/>
        </p:nvPicPr>
        <p:blipFill rotWithShape="1">
          <a:blip r:embed="rId3">
            <a:alphaModFix/>
          </a:blip>
          <a:srcRect t="40446" b="39563"/>
          <a:stretch/>
        </p:blipFill>
        <p:spPr>
          <a:xfrm>
            <a:off x="5568251" y="1594301"/>
            <a:ext cx="5054467" cy="2061199"/>
          </a:xfrm>
          <a:prstGeom prst="rect">
            <a:avLst/>
          </a:prstGeom>
          <a:noFill/>
          <a:ln>
            <a:noFill/>
          </a:ln>
        </p:spPr>
      </p:pic>
      <p:pic>
        <p:nvPicPr>
          <p:cNvPr id="171" name="Google Shape;171;p27"/>
          <p:cNvPicPr preferRelativeResize="0"/>
          <p:nvPr/>
        </p:nvPicPr>
        <p:blipFill rotWithShape="1">
          <a:blip r:embed="rId3">
            <a:alphaModFix/>
          </a:blip>
          <a:srcRect t="60783" b="18357"/>
          <a:stretch/>
        </p:blipFill>
        <p:spPr>
          <a:xfrm>
            <a:off x="5568267" y="1549484"/>
            <a:ext cx="5054467" cy="2150825"/>
          </a:xfrm>
          <a:prstGeom prst="rect">
            <a:avLst/>
          </a:prstGeom>
          <a:noFill/>
          <a:ln>
            <a:noFill/>
          </a:ln>
        </p:spPr>
      </p:pic>
      <p:pic>
        <p:nvPicPr>
          <p:cNvPr id="172" name="Google Shape;172;p27"/>
          <p:cNvPicPr preferRelativeResize="0"/>
          <p:nvPr/>
        </p:nvPicPr>
        <p:blipFill rotWithShape="1">
          <a:blip r:embed="rId3">
            <a:alphaModFix/>
          </a:blip>
          <a:srcRect t="81193"/>
          <a:stretch/>
        </p:blipFill>
        <p:spPr>
          <a:xfrm>
            <a:off x="5684534" y="1594301"/>
            <a:ext cx="5372277" cy="2061167"/>
          </a:xfrm>
          <a:prstGeom prst="rect">
            <a:avLst/>
          </a:prstGeom>
          <a:noFill/>
          <a:ln>
            <a:noFill/>
          </a:ln>
        </p:spPr>
      </p:pic>
    </p:spTree>
    <p:extLst>
      <p:ext uri="{BB962C8B-B14F-4D97-AF65-F5344CB8AC3E}">
        <p14:creationId xmlns:p14="http://schemas.microsoft.com/office/powerpoint/2010/main" val="1170944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71"/>
                                        </p:tgtEl>
                                        <p:attrNameLst>
                                          <p:attrName>style.visibility</p:attrName>
                                        </p:attrNameLst>
                                      </p:cBhvr>
                                      <p:to>
                                        <p:strVal val="visible"/>
                                      </p:to>
                                    </p:set>
                                    <p:animEffect transition="in" filter="fade">
                                      <p:cBhvr>
                                        <p:cTn id="11" dur="1000"/>
                                        <p:tgtEl>
                                          <p:spTgt spid="171"/>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1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8"/>
          <p:cNvSpPr txBox="1">
            <a:spLocks noGrp="1"/>
          </p:cNvSpPr>
          <p:nvPr>
            <p:ph type="title"/>
          </p:nvPr>
        </p:nvSpPr>
        <p:spPr>
          <a:xfrm>
            <a:off x="0" y="180623"/>
            <a:ext cx="12192000" cy="733600"/>
          </a:xfrm>
          <a:prstGeom prst="rect">
            <a:avLst/>
          </a:prstGeom>
          <a:noFill/>
          <a:ln>
            <a:noFill/>
          </a:ln>
        </p:spPr>
        <p:txBody>
          <a:bodyPr spcFirstLastPara="1" vert="horz" wrap="square" lIns="121900" tIns="60933" rIns="121900" bIns="60933" numCol="1" anchor="ctr" anchorCtr="0" compatLnSpc="1">
            <a:prstTxWarp prst="textNoShape">
              <a:avLst/>
            </a:prstTxWarp>
            <a:normAutofit/>
          </a:bodyPr>
          <a:lstStyle/>
          <a:p>
            <a:r>
              <a:rPr lang="en-GB" dirty="0"/>
              <a:t>Why do large cohort studies?</a:t>
            </a:r>
            <a:endParaRPr dirty="0"/>
          </a:p>
        </p:txBody>
      </p:sp>
      <p:sp>
        <p:nvSpPr>
          <p:cNvPr id="92" name="Google Shape;92;p18"/>
          <p:cNvSpPr txBox="1">
            <a:spLocks noGrp="1"/>
          </p:cNvSpPr>
          <p:nvPr>
            <p:ph type="body" idx="1"/>
          </p:nvPr>
        </p:nvSpPr>
        <p:spPr>
          <a:xfrm>
            <a:off x="609604" y="914400"/>
            <a:ext cx="10972800" cy="5442000"/>
          </a:xfrm>
          <a:prstGeom prst="rect">
            <a:avLst/>
          </a:prstGeom>
          <a:noFill/>
          <a:ln>
            <a:noFill/>
          </a:ln>
        </p:spPr>
        <p:txBody>
          <a:bodyPr spcFirstLastPara="1" vert="horz" wrap="square" lIns="121900" tIns="60933" rIns="121900" bIns="60933" numCol="1" anchor="t" anchorCtr="0" compatLnSpc="1">
            <a:prstTxWarp prst="textNoShape">
              <a:avLst/>
            </a:prstTxWarp>
            <a:normAutofit/>
          </a:bodyPr>
          <a:lstStyle/>
          <a:p>
            <a:pPr marL="0" indent="0">
              <a:spcBef>
                <a:spcPts val="0"/>
              </a:spcBef>
              <a:buNone/>
            </a:pPr>
            <a:r>
              <a:rPr lang="en-GB" dirty="0"/>
              <a:t>Some effects are difficult to attribute to patient-level covariates if those are confounded.</a:t>
            </a:r>
            <a:endParaRPr dirty="0"/>
          </a:p>
          <a:p>
            <a:pPr marL="0" indent="0">
              <a:spcBef>
                <a:spcPts val="1600"/>
              </a:spcBef>
              <a:buNone/>
            </a:pPr>
            <a:r>
              <a:rPr lang="en-GB" dirty="0"/>
              <a:t>e.g.: How do smoking status and age contribute to virus entry-related genes in lung cells? </a:t>
            </a:r>
            <a:endParaRPr lang="en-US" dirty="0"/>
          </a:p>
          <a:p>
            <a:pPr marL="380990" indent="-228594">
              <a:spcAft>
                <a:spcPts val="1600"/>
              </a:spcAft>
              <a:buNone/>
            </a:pPr>
            <a:r>
              <a:rPr lang="en-US" dirty="0"/>
              <a:t>Challenge:  age and smoking status are highly correlated</a:t>
            </a:r>
            <a:endParaRPr dirty="0"/>
          </a:p>
        </p:txBody>
      </p:sp>
      <p:sp>
        <p:nvSpPr>
          <p:cNvPr id="93" name="Google Shape;93;p18"/>
          <p:cNvSpPr txBox="1">
            <a:spLocks noGrp="1"/>
          </p:cNvSpPr>
          <p:nvPr>
            <p:ph type="sldNum" idx="12"/>
          </p:nvPr>
        </p:nvSpPr>
        <p:spPr>
          <a:xfrm>
            <a:off x="11313041" y="6356353"/>
            <a:ext cx="675600" cy="365200"/>
          </a:xfrm>
          <a:prstGeom prst="rect">
            <a:avLst/>
          </a:prstGeom>
          <a:noFill/>
          <a:ln>
            <a:noFill/>
          </a:ln>
        </p:spPr>
        <p:txBody>
          <a:bodyPr spcFirstLastPara="1" vert="horz" wrap="square" lIns="121900" tIns="60933" rIns="121900" bIns="60933" numCol="1" anchor="t" anchorCtr="0" compatLnSpc="1">
            <a:prstTxWarp prst="textNoShape">
              <a:avLst/>
            </a:prstTxWarp>
            <a:normAutofit/>
          </a:bodyPr>
          <a:lstStyle/>
          <a:p>
            <a:pPr>
              <a:spcAft>
                <a:spcPts val="0"/>
              </a:spcAft>
            </a:pPr>
            <a:fld id="{00000000-1234-1234-1234-123412341234}" type="slidenum">
              <a:rPr lang="en-GB"/>
              <a:pPr>
                <a:spcAft>
                  <a:spcPts val="0"/>
                </a:spcAft>
              </a:pPr>
              <a:t>34</a:t>
            </a:fld>
            <a:endParaRPr/>
          </a:p>
        </p:txBody>
      </p:sp>
      <p:pic>
        <p:nvPicPr>
          <p:cNvPr id="94" name="Google Shape;94;p18"/>
          <p:cNvPicPr preferRelativeResize="0"/>
          <p:nvPr/>
        </p:nvPicPr>
        <p:blipFill rotWithShape="1">
          <a:blip r:embed="rId3">
            <a:alphaModFix/>
          </a:blip>
          <a:srcRect/>
          <a:stretch/>
        </p:blipFill>
        <p:spPr>
          <a:xfrm>
            <a:off x="769003" y="3689351"/>
            <a:ext cx="7732765" cy="2254249"/>
          </a:xfrm>
          <a:prstGeom prst="rect">
            <a:avLst/>
          </a:prstGeom>
          <a:noFill/>
          <a:ln>
            <a:noFill/>
          </a:ln>
        </p:spPr>
      </p:pic>
      <p:sp>
        <p:nvSpPr>
          <p:cNvPr id="95" name="Google Shape;95;p18"/>
          <p:cNvSpPr txBox="1">
            <a:spLocks noGrp="1"/>
          </p:cNvSpPr>
          <p:nvPr>
            <p:ph type="body" idx="3"/>
          </p:nvPr>
        </p:nvSpPr>
        <p:spPr>
          <a:xfrm>
            <a:off x="6244168" y="5683233"/>
            <a:ext cx="4515200" cy="677068"/>
          </a:xfrm>
          <a:prstGeom prst="rect">
            <a:avLst/>
          </a:prstGeom>
          <a:noFill/>
          <a:ln>
            <a:noFill/>
          </a:ln>
        </p:spPr>
        <p:txBody>
          <a:bodyPr spcFirstLastPara="1" vert="horz" wrap="square" lIns="121900" tIns="121900" rIns="121900" bIns="121900" numCol="1" anchor="t" anchorCtr="0" compatLnSpc="1">
            <a:prstTxWarp prst="textNoShape">
              <a:avLst/>
            </a:prstTxWarp>
            <a:spAutoFit/>
          </a:bodyPr>
          <a:lstStyle/>
          <a:p>
            <a:pPr marL="0" indent="0" algn="r">
              <a:spcBef>
                <a:spcPts val="0"/>
              </a:spcBef>
              <a:buClr>
                <a:schemeClr val="hlink"/>
              </a:buClr>
              <a:buSzPts val="1100"/>
            </a:pPr>
            <a:r>
              <a:rPr lang="en-GB"/>
              <a:t>Muus et al., 2021</a:t>
            </a:r>
            <a:endParaRPr/>
          </a:p>
          <a:p>
            <a:pPr marL="0" indent="0" algn="r">
              <a:spcBef>
                <a:spcPts val="0"/>
              </a:spcBef>
              <a:buClr>
                <a:schemeClr val="hlink"/>
              </a:buClr>
              <a:buSzPts val="1100"/>
            </a:pPr>
            <a:r>
              <a:rPr lang="en-GB" sz="1467" u="sng">
                <a:solidFill>
                  <a:schemeClr val="hlink"/>
                </a:solidFill>
                <a:hlinkClick r:id="rId4"/>
              </a:rPr>
              <a:t>https://doi.org/10.1038/s41592-021-01336-8</a:t>
            </a:r>
            <a:r>
              <a:rPr lang="en-GB" sz="1467">
                <a:solidFill>
                  <a:schemeClr val="dk1"/>
                </a:solidFill>
              </a:rPr>
              <a:t> </a:t>
            </a:r>
            <a:endParaRPr sz="1467">
              <a:solidFill>
                <a:schemeClr val="dk1"/>
              </a:solidFill>
            </a:endParaRPr>
          </a:p>
        </p:txBody>
      </p:sp>
    </p:spTree>
    <p:extLst>
      <p:ext uri="{BB962C8B-B14F-4D97-AF65-F5344CB8AC3E}">
        <p14:creationId xmlns:p14="http://schemas.microsoft.com/office/powerpoint/2010/main" val="240350406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20"/>
          <p:cNvSpPr txBox="1">
            <a:spLocks noGrp="1"/>
          </p:cNvSpPr>
          <p:nvPr>
            <p:ph type="title"/>
          </p:nvPr>
        </p:nvSpPr>
        <p:spPr>
          <a:xfrm>
            <a:off x="0" y="180623"/>
            <a:ext cx="12192000" cy="733600"/>
          </a:xfrm>
          <a:prstGeom prst="rect">
            <a:avLst/>
          </a:prstGeom>
          <a:noFill/>
          <a:ln>
            <a:noFill/>
          </a:ln>
        </p:spPr>
        <p:txBody>
          <a:bodyPr spcFirstLastPara="1" vert="horz" wrap="square" lIns="121900" tIns="60933" rIns="121900" bIns="60933" numCol="1" anchor="ctr" anchorCtr="0" compatLnSpc="1">
            <a:prstTxWarp prst="textNoShape">
              <a:avLst/>
            </a:prstTxWarp>
            <a:normAutofit/>
          </a:bodyPr>
          <a:lstStyle/>
          <a:p>
            <a:r>
              <a:rPr lang="en-GB"/>
              <a:t>Examples of problems posed by large cohort studies</a:t>
            </a:r>
            <a:endParaRPr/>
          </a:p>
        </p:txBody>
      </p:sp>
      <p:sp>
        <p:nvSpPr>
          <p:cNvPr id="108" name="Google Shape;108;p20"/>
          <p:cNvSpPr txBox="1">
            <a:spLocks noGrp="1"/>
          </p:cNvSpPr>
          <p:nvPr>
            <p:ph type="body" idx="1"/>
          </p:nvPr>
        </p:nvSpPr>
        <p:spPr>
          <a:xfrm>
            <a:off x="609604" y="914400"/>
            <a:ext cx="10972800" cy="5442000"/>
          </a:xfrm>
          <a:prstGeom prst="rect">
            <a:avLst/>
          </a:prstGeom>
          <a:noFill/>
          <a:ln>
            <a:noFill/>
          </a:ln>
        </p:spPr>
        <p:txBody>
          <a:bodyPr spcFirstLastPara="1" vert="horz" wrap="square" lIns="121900" tIns="60933" rIns="121900" bIns="60933" numCol="1" anchor="t" anchorCtr="0" compatLnSpc="1">
            <a:prstTxWarp prst="textNoShape">
              <a:avLst/>
            </a:prstTxWarp>
            <a:normAutofit/>
          </a:bodyPr>
          <a:lstStyle/>
          <a:p>
            <a:pPr>
              <a:spcBef>
                <a:spcPts val="0"/>
              </a:spcBef>
              <a:buChar char="-"/>
            </a:pPr>
            <a:r>
              <a:rPr lang="en-GB"/>
              <a:t>Technical batch effects confound biological variation of interest:</a:t>
            </a:r>
            <a:endParaRPr/>
          </a:p>
          <a:p>
            <a:pPr lvl="1" indent="-423323">
              <a:spcBef>
                <a:spcPts val="0"/>
              </a:spcBef>
              <a:buSzPts val="1400"/>
              <a:buChar char="-"/>
            </a:pPr>
            <a:r>
              <a:rPr lang="en-GB"/>
              <a:t>Site and time of collection</a:t>
            </a:r>
            <a:endParaRPr/>
          </a:p>
          <a:p>
            <a:pPr lvl="1" indent="-423323">
              <a:spcBef>
                <a:spcPts val="0"/>
              </a:spcBef>
              <a:buSzPts val="1400"/>
              <a:buChar char="-"/>
            </a:pPr>
            <a:r>
              <a:rPr lang="en-GB"/>
              <a:t>Experimental protocol used</a:t>
            </a:r>
            <a:endParaRPr/>
          </a:p>
          <a:p>
            <a:pPr>
              <a:spcBef>
                <a:spcPts val="0"/>
              </a:spcBef>
              <a:buChar char="-"/>
            </a:pPr>
            <a:r>
              <a:rPr lang="en-GB"/>
              <a:t>Different sources of biological variation confound biological variation of interest:</a:t>
            </a:r>
            <a:endParaRPr/>
          </a:p>
          <a:p>
            <a:pPr lvl="1" indent="-423323">
              <a:spcBef>
                <a:spcPts val="0"/>
              </a:spcBef>
              <a:buSzPts val="1400"/>
              <a:buChar char="-"/>
            </a:pPr>
            <a:r>
              <a:rPr lang="en-GB"/>
              <a:t>Cell cycle</a:t>
            </a:r>
            <a:endParaRPr/>
          </a:p>
          <a:p>
            <a:pPr lvl="1" indent="-423323">
              <a:spcBef>
                <a:spcPts val="0"/>
              </a:spcBef>
              <a:buSzPts val="1400"/>
              <a:buChar char="-"/>
            </a:pPr>
            <a:r>
              <a:rPr lang="en-GB"/>
              <a:t>Anatomy of sampling</a:t>
            </a:r>
            <a:endParaRPr/>
          </a:p>
          <a:p>
            <a:pPr marL="0" indent="0">
              <a:spcBef>
                <a:spcPts val="1600"/>
              </a:spcBef>
              <a:buNone/>
            </a:pPr>
            <a:r>
              <a:rPr lang="en-GB"/>
              <a:t>→ Often requires data integration!</a:t>
            </a:r>
            <a:endParaRPr/>
          </a:p>
        </p:txBody>
      </p:sp>
      <p:sp>
        <p:nvSpPr>
          <p:cNvPr id="109" name="Google Shape;109;p20"/>
          <p:cNvSpPr txBox="1">
            <a:spLocks noGrp="1"/>
          </p:cNvSpPr>
          <p:nvPr>
            <p:ph type="sldNum" idx="12"/>
          </p:nvPr>
        </p:nvSpPr>
        <p:spPr>
          <a:xfrm>
            <a:off x="11313041" y="6356353"/>
            <a:ext cx="675600" cy="365200"/>
          </a:xfrm>
          <a:prstGeom prst="rect">
            <a:avLst/>
          </a:prstGeom>
          <a:noFill/>
          <a:ln>
            <a:noFill/>
          </a:ln>
        </p:spPr>
        <p:txBody>
          <a:bodyPr spcFirstLastPara="1" vert="horz" wrap="square" lIns="121900" tIns="60933" rIns="121900" bIns="60933" numCol="1" anchor="t" anchorCtr="0" compatLnSpc="1">
            <a:prstTxWarp prst="textNoShape">
              <a:avLst/>
            </a:prstTxWarp>
            <a:normAutofit/>
          </a:bodyPr>
          <a:lstStyle/>
          <a:p>
            <a:pPr>
              <a:spcAft>
                <a:spcPts val="0"/>
              </a:spcAft>
            </a:pPr>
            <a:fld id="{00000000-1234-1234-1234-123412341234}" type="slidenum">
              <a:rPr lang="en-GB"/>
              <a:pPr>
                <a:spcAft>
                  <a:spcPts val="0"/>
                </a:spcAft>
              </a:pPr>
              <a:t>35</a:t>
            </a:fld>
            <a:endParaRPr/>
          </a:p>
        </p:txBody>
      </p:sp>
    </p:spTree>
    <p:extLst>
      <p:ext uri="{BB962C8B-B14F-4D97-AF65-F5344CB8AC3E}">
        <p14:creationId xmlns:p14="http://schemas.microsoft.com/office/powerpoint/2010/main" val="316594371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p37"/>
          <p:cNvSpPr txBox="1">
            <a:spLocks noGrp="1"/>
          </p:cNvSpPr>
          <p:nvPr>
            <p:ph type="title"/>
          </p:nvPr>
        </p:nvSpPr>
        <p:spPr>
          <a:xfrm>
            <a:off x="0" y="180623"/>
            <a:ext cx="12192000" cy="733600"/>
          </a:xfrm>
          <a:prstGeom prst="rect">
            <a:avLst/>
          </a:prstGeom>
        </p:spPr>
        <p:txBody>
          <a:bodyPr spcFirstLastPara="1" vert="horz" wrap="square" lIns="121900" tIns="60933" rIns="121900" bIns="60933" numCol="1" anchor="ctr" anchorCtr="0" compatLnSpc="1">
            <a:prstTxWarp prst="textNoShape">
              <a:avLst/>
            </a:prstTxWarp>
            <a:normAutofit/>
          </a:bodyPr>
          <a:lstStyle/>
          <a:p>
            <a:r>
              <a:rPr lang="en-GB"/>
              <a:t>Benchmark example</a:t>
            </a:r>
            <a:endParaRPr/>
          </a:p>
          <a:p>
            <a:pPr algn="l"/>
            <a:endParaRPr/>
          </a:p>
        </p:txBody>
      </p:sp>
      <p:sp>
        <p:nvSpPr>
          <p:cNvPr id="261" name="Google Shape;261;p37"/>
          <p:cNvSpPr txBox="1">
            <a:spLocks noGrp="1"/>
          </p:cNvSpPr>
          <p:nvPr>
            <p:ph type="body" idx="3"/>
          </p:nvPr>
        </p:nvSpPr>
        <p:spPr>
          <a:xfrm>
            <a:off x="2165351" y="6356355"/>
            <a:ext cx="7861200" cy="365200"/>
          </a:xfrm>
          <a:prstGeom prst="rect">
            <a:avLst/>
          </a:prstGeom>
        </p:spPr>
        <p:txBody>
          <a:bodyPr spcFirstLastPara="1" vert="horz" wrap="square" lIns="121900" tIns="60933" rIns="121900" bIns="60933" numCol="1" anchor="t" anchorCtr="0" compatLnSpc="1">
            <a:prstTxWarp prst="textNoShape">
              <a:avLst/>
            </a:prstTxWarp>
            <a:normAutofit fontScale="25000" lnSpcReduction="20000"/>
          </a:bodyPr>
          <a:lstStyle/>
          <a:p>
            <a:pPr marL="0" indent="0" algn="l">
              <a:spcBef>
                <a:spcPts val="0"/>
              </a:spcBef>
              <a:spcAft>
                <a:spcPts val="800"/>
              </a:spcAft>
            </a:pPr>
            <a:r>
              <a:rPr lang="en-GB" sz="5333">
                <a:solidFill>
                  <a:srgbClr val="222222"/>
                </a:solidFill>
                <a:highlight>
                  <a:srgbClr val="FFFFFF"/>
                </a:highlight>
                <a:latin typeface="Roboto"/>
                <a:ea typeface="Roboto"/>
                <a:cs typeface="Roboto"/>
                <a:sym typeface="Roboto"/>
              </a:rPr>
              <a:t>Luecken, M.D., Büttner, M., Chaichoompu, K. </a:t>
            </a:r>
            <a:r>
              <a:rPr lang="en-GB" sz="5333" i="1">
                <a:solidFill>
                  <a:srgbClr val="222222"/>
                </a:solidFill>
                <a:highlight>
                  <a:srgbClr val="FFFFFF"/>
                </a:highlight>
                <a:latin typeface="Roboto"/>
                <a:ea typeface="Roboto"/>
                <a:cs typeface="Roboto"/>
                <a:sym typeface="Roboto"/>
              </a:rPr>
              <a:t>et al.</a:t>
            </a:r>
            <a:r>
              <a:rPr lang="en-GB" sz="5333">
                <a:solidFill>
                  <a:srgbClr val="222222"/>
                </a:solidFill>
                <a:highlight>
                  <a:srgbClr val="FFFFFF"/>
                </a:highlight>
                <a:latin typeface="Roboto"/>
                <a:ea typeface="Roboto"/>
                <a:cs typeface="Roboto"/>
                <a:sym typeface="Roboto"/>
              </a:rPr>
              <a:t> </a:t>
            </a:r>
            <a:r>
              <a:rPr lang="en-GB" sz="5333" i="1">
                <a:solidFill>
                  <a:srgbClr val="222222"/>
                </a:solidFill>
                <a:highlight>
                  <a:srgbClr val="FFFFFF"/>
                </a:highlight>
                <a:latin typeface="Roboto"/>
                <a:ea typeface="Roboto"/>
                <a:cs typeface="Roboto"/>
                <a:sym typeface="Roboto"/>
              </a:rPr>
              <a:t>Nat Methods</a:t>
            </a:r>
            <a:r>
              <a:rPr lang="en-GB" sz="5333">
                <a:solidFill>
                  <a:srgbClr val="222222"/>
                </a:solidFill>
                <a:highlight>
                  <a:srgbClr val="FFFFFF"/>
                </a:highlight>
                <a:latin typeface="Roboto"/>
                <a:ea typeface="Roboto"/>
                <a:cs typeface="Roboto"/>
                <a:sym typeface="Roboto"/>
              </a:rPr>
              <a:t> 19, 41–50 (2022)</a:t>
            </a:r>
            <a:endParaRPr sz="1600">
              <a:solidFill>
                <a:srgbClr val="24292F"/>
              </a:solidFill>
              <a:highlight>
                <a:srgbClr val="FFFFFF"/>
              </a:highlight>
            </a:endParaRPr>
          </a:p>
        </p:txBody>
      </p:sp>
      <p:pic>
        <p:nvPicPr>
          <p:cNvPr id="262" name="Google Shape;262;p37"/>
          <p:cNvPicPr preferRelativeResize="0"/>
          <p:nvPr/>
        </p:nvPicPr>
        <p:blipFill>
          <a:blip r:embed="rId3">
            <a:alphaModFix/>
          </a:blip>
          <a:stretch>
            <a:fillRect/>
          </a:stretch>
        </p:blipFill>
        <p:spPr>
          <a:xfrm>
            <a:off x="2674166" y="1073769"/>
            <a:ext cx="8624797" cy="4851433"/>
          </a:xfrm>
          <a:prstGeom prst="rect">
            <a:avLst/>
          </a:prstGeom>
          <a:noFill/>
          <a:ln>
            <a:noFill/>
          </a:ln>
        </p:spPr>
      </p:pic>
    </p:spTree>
    <p:extLst>
      <p:ext uri="{BB962C8B-B14F-4D97-AF65-F5344CB8AC3E}">
        <p14:creationId xmlns:p14="http://schemas.microsoft.com/office/powerpoint/2010/main" val="29602283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38"/>
          <p:cNvSpPr txBox="1">
            <a:spLocks noGrp="1"/>
          </p:cNvSpPr>
          <p:nvPr>
            <p:ph type="title"/>
          </p:nvPr>
        </p:nvSpPr>
        <p:spPr>
          <a:xfrm>
            <a:off x="0" y="180623"/>
            <a:ext cx="12192000" cy="733600"/>
          </a:xfrm>
          <a:prstGeom prst="rect">
            <a:avLst/>
          </a:prstGeom>
        </p:spPr>
        <p:txBody>
          <a:bodyPr spcFirstLastPara="1" vert="horz" wrap="square" lIns="121900" tIns="60933" rIns="121900" bIns="60933" numCol="1" anchor="ctr" anchorCtr="0" compatLnSpc="1">
            <a:prstTxWarp prst="textNoShape">
              <a:avLst/>
            </a:prstTxWarp>
            <a:normAutofit/>
          </a:bodyPr>
          <a:lstStyle/>
          <a:p>
            <a:r>
              <a:rPr lang="en-GB"/>
              <a:t>Benchmark example</a:t>
            </a:r>
            <a:endParaRPr/>
          </a:p>
          <a:p>
            <a:pPr algn="l"/>
            <a:endParaRPr/>
          </a:p>
        </p:txBody>
      </p:sp>
      <p:sp>
        <p:nvSpPr>
          <p:cNvPr id="268" name="Google Shape;268;p38"/>
          <p:cNvSpPr txBox="1">
            <a:spLocks noGrp="1"/>
          </p:cNvSpPr>
          <p:nvPr>
            <p:ph type="body" idx="2"/>
          </p:nvPr>
        </p:nvSpPr>
        <p:spPr>
          <a:xfrm>
            <a:off x="2165351" y="5683251"/>
            <a:ext cx="7861200" cy="673200"/>
          </a:xfrm>
          <a:prstGeom prst="rect">
            <a:avLst/>
          </a:prstGeom>
        </p:spPr>
        <p:txBody>
          <a:bodyPr spcFirstLastPara="1" vert="horz" wrap="square" lIns="121900" tIns="60933" rIns="121900" bIns="60933" numCol="1" anchor="ctr" anchorCtr="0" compatLnSpc="1">
            <a:prstTxWarp prst="textNoShape">
              <a:avLst/>
            </a:prstTxWarp>
            <a:normAutofit lnSpcReduction="10000"/>
          </a:bodyPr>
          <a:lstStyle/>
          <a:p>
            <a:pPr marL="0" indent="0">
              <a:spcAft>
                <a:spcPts val="1600"/>
              </a:spcAft>
            </a:pPr>
            <a:r>
              <a:rPr lang="en-GB" u="sng">
                <a:solidFill>
                  <a:schemeClr val="hlink"/>
                </a:solidFill>
                <a:hlinkClick r:id="rId3"/>
              </a:rPr>
              <a:t>https://theislab.github.io/scib-reproducibility/index.html</a:t>
            </a:r>
            <a:r>
              <a:rPr lang="en-GB"/>
              <a:t> </a:t>
            </a:r>
            <a:endParaRPr/>
          </a:p>
        </p:txBody>
      </p:sp>
      <p:sp>
        <p:nvSpPr>
          <p:cNvPr id="269" name="Google Shape;269;p38"/>
          <p:cNvSpPr txBox="1">
            <a:spLocks noGrp="1"/>
          </p:cNvSpPr>
          <p:nvPr>
            <p:ph type="body" idx="3"/>
          </p:nvPr>
        </p:nvSpPr>
        <p:spPr>
          <a:xfrm>
            <a:off x="2165351" y="6356355"/>
            <a:ext cx="7861200" cy="365200"/>
          </a:xfrm>
          <a:prstGeom prst="rect">
            <a:avLst/>
          </a:prstGeom>
        </p:spPr>
        <p:txBody>
          <a:bodyPr spcFirstLastPara="1" vert="horz" wrap="square" lIns="121900" tIns="60933" rIns="121900" bIns="60933" numCol="1" anchor="t" anchorCtr="0" compatLnSpc="1">
            <a:prstTxWarp prst="textNoShape">
              <a:avLst/>
            </a:prstTxWarp>
            <a:normAutofit fontScale="25000" lnSpcReduction="20000"/>
          </a:bodyPr>
          <a:lstStyle/>
          <a:p>
            <a:pPr marL="0" indent="0">
              <a:spcAft>
                <a:spcPts val="1600"/>
              </a:spcAft>
            </a:pPr>
            <a:endParaRPr/>
          </a:p>
        </p:txBody>
      </p:sp>
      <p:pic>
        <p:nvPicPr>
          <p:cNvPr id="270" name="Google Shape;270;p38"/>
          <p:cNvPicPr preferRelativeResize="0"/>
          <p:nvPr/>
        </p:nvPicPr>
        <p:blipFill>
          <a:blip r:embed="rId4">
            <a:alphaModFix/>
          </a:blip>
          <a:stretch>
            <a:fillRect/>
          </a:stretch>
        </p:blipFill>
        <p:spPr>
          <a:xfrm>
            <a:off x="2947069" y="914235"/>
            <a:ext cx="6968668" cy="4879400"/>
          </a:xfrm>
          <a:prstGeom prst="rect">
            <a:avLst/>
          </a:prstGeom>
          <a:noFill/>
          <a:ln>
            <a:noFill/>
          </a:ln>
        </p:spPr>
      </p:pic>
    </p:spTree>
    <p:extLst>
      <p:ext uri="{BB962C8B-B14F-4D97-AF65-F5344CB8AC3E}">
        <p14:creationId xmlns:p14="http://schemas.microsoft.com/office/powerpoint/2010/main" val="261068373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5435108" y="2451520"/>
            <a:ext cx="5798835" cy="1954960"/>
          </a:xfrm>
          <a:prstGeom prst="rect">
            <a:avLst/>
          </a:prstGeom>
        </p:spPr>
      </p:pic>
      <p:sp>
        <p:nvSpPr>
          <p:cNvPr id="3" name="Introduction to the rapidly expanding world of single-cell transcriptomics…"/>
          <p:cNvSpPr txBox="1"/>
          <p:nvPr/>
        </p:nvSpPr>
        <p:spPr>
          <a:xfrm>
            <a:off x="1916113" y="1152240"/>
            <a:ext cx="8359775" cy="5755418"/>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p>
            <a:pPr marL="228599" indent="-228599">
              <a:buSzPct val="100000"/>
              <a:buChar char="•"/>
              <a:defRPr sz="2300"/>
            </a:pPr>
            <a:r>
              <a:rPr lang="en-US" sz="2400" dirty="0">
                <a:latin typeface="Avenir Book" charset="0"/>
                <a:ea typeface="Avenir Book" charset="0"/>
                <a:cs typeface="Avenir Book" charset="0"/>
              </a:rPr>
              <a:t>Entropy of batch mixing </a:t>
            </a:r>
          </a:p>
          <a:p>
            <a:pPr marL="228599" indent="-228599">
              <a:buSzPct val="100000"/>
              <a:buChar char="•"/>
              <a:defRPr sz="2300"/>
            </a:pPr>
            <a:endParaRPr lang="en-US" sz="2400" dirty="0">
              <a:latin typeface="Avenir Book" charset="0"/>
              <a:ea typeface="Avenir Book" charset="0"/>
              <a:cs typeface="Avenir Book" charset="0"/>
              <a:sym typeface="Avenir Heavy"/>
            </a:endParaRPr>
          </a:p>
          <a:p>
            <a:pPr marL="228599" indent="-228599">
              <a:buSzPct val="100000"/>
              <a:buFontTx/>
              <a:buChar char="•"/>
              <a:defRPr sz="2300"/>
            </a:pPr>
            <a:r>
              <a:rPr lang="en-US" sz="2400" dirty="0" err="1">
                <a:latin typeface="Avenir Book" charset="0"/>
                <a:ea typeface="Avenir Book" charset="0"/>
                <a:cs typeface="Avenir Book" charset="0"/>
                <a:sym typeface="Avenir Heavy"/>
              </a:rPr>
              <a:t>kBET</a:t>
            </a:r>
            <a:r>
              <a:rPr lang="en-US" sz="2400" dirty="0">
                <a:latin typeface="Avenir Book" charset="0"/>
                <a:ea typeface="Avenir Book" charset="0"/>
                <a:cs typeface="Avenir Book" charset="0"/>
                <a:sym typeface="Avenir Heavy"/>
              </a:rPr>
              <a:t> - k-nearest neighbor batch effect test</a:t>
            </a:r>
          </a:p>
          <a:p>
            <a:pPr marL="228599" indent="-228599">
              <a:buSzPct val="100000"/>
              <a:buChar char="•"/>
              <a:defRPr sz="2300"/>
            </a:pPr>
            <a:endParaRPr lang="en-US" sz="2400" dirty="0">
              <a:latin typeface="Avenir Book" charset="0"/>
              <a:ea typeface="Avenir Book" charset="0"/>
              <a:cs typeface="Avenir Book" charset="0"/>
              <a:sym typeface="Avenir Heavy"/>
            </a:endParaRPr>
          </a:p>
          <a:p>
            <a:pPr marL="228599" indent="-228599">
              <a:buSzPct val="100000"/>
              <a:buChar char="•"/>
              <a:defRPr sz="2300"/>
            </a:pPr>
            <a:endParaRPr lang="en-US" sz="2400" dirty="0">
              <a:latin typeface="Avenir Book" charset="0"/>
              <a:ea typeface="Avenir Book" charset="0"/>
              <a:cs typeface="Avenir Book" charset="0"/>
              <a:sym typeface="Avenir Heavy"/>
            </a:endParaRPr>
          </a:p>
          <a:p>
            <a:pPr marL="228599" indent="-228599">
              <a:buSzPct val="100000"/>
              <a:buChar char="•"/>
              <a:defRPr sz="2300"/>
            </a:pPr>
            <a:endParaRPr lang="en-US" sz="2400" dirty="0">
              <a:latin typeface="Avenir Book" charset="0"/>
              <a:ea typeface="Avenir Book" charset="0"/>
              <a:cs typeface="Avenir Book" charset="0"/>
              <a:sym typeface="Avenir Heavy"/>
            </a:endParaRPr>
          </a:p>
          <a:p>
            <a:pPr marL="228599" indent="-228599">
              <a:buSzPct val="100000"/>
              <a:buChar char="•"/>
              <a:defRPr sz="2300"/>
            </a:pPr>
            <a:endParaRPr lang="en-US" sz="2400" dirty="0">
              <a:latin typeface="Avenir Book" charset="0"/>
              <a:ea typeface="Avenir Book" charset="0"/>
              <a:cs typeface="Avenir Book" charset="0"/>
              <a:sym typeface="Avenir Heavy"/>
            </a:endParaRPr>
          </a:p>
          <a:p>
            <a:pPr marL="228599" indent="-228599">
              <a:buSzPct val="100000"/>
              <a:buChar char="•"/>
              <a:defRPr sz="2300"/>
            </a:pPr>
            <a:endParaRPr lang="en-US" sz="2400" dirty="0">
              <a:latin typeface="Avenir Book" charset="0"/>
              <a:ea typeface="Avenir Book" charset="0"/>
              <a:cs typeface="Avenir Book" charset="0"/>
              <a:sym typeface="Avenir Heavy"/>
            </a:endParaRPr>
          </a:p>
          <a:p>
            <a:pPr marL="228599" indent="-228599">
              <a:buSzPct val="100000"/>
              <a:buChar char="•"/>
              <a:defRPr sz="2300"/>
            </a:pPr>
            <a:r>
              <a:rPr lang="en-US" sz="2400" dirty="0">
                <a:latin typeface="Avenir Book" charset="0"/>
                <a:ea typeface="Avenir Book" charset="0"/>
                <a:cs typeface="Avenir Book" charset="0"/>
                <a:sym typeface="Avenir Heavy"/>
              </a:rPr>
              <a:t>Silhouette coefficient</a:t>
            </a:r>
          </a:p>
          <a:p>
            <a:pPr marL="685799" lvl="1" indent="-228599">
              <a:buSzPct val="100000"/>
              <a:buChar char="•"/>
              <a:defRPr sz="2300"/>
            </a:pPr>
            <a:r>
              <a:rPr lang="en-US" sz="2000" dirty="0">
                <a:latin typeface="Avenir Book" charset="0"/>
                <a:ea typeface="Avenir Book" charset="0"/>
                <a:cs typeface="Avenir Book" charset="0"/>
                <a:sym typeface="Avenir Heavy"/>
              </a:rPr>
              <a:t>cells of the same cell type are close together and far from other cells of a different type</a:t>
            </a:r>
          </a:p>
          <a:p>
            <a:pPr marL="228599" indent="-228599">
              <a:buSzPct val="100000"/>
              <a:buChar char="•"/>
              <a:defRPr sz="2300"/>
            </a:pPr>
            <a:endParaRPr lang="en-US" sz="2300" dirty="0">
              <a:latin typeface="Avenir Book" charset="0"/>
              <a:ea typeface="Avenir Book" charset="0"/>
              <a:cs typeface="Avenir Book" charset="0"/>
              <a:sym typeface="Avenir Heavy"/>
            </a:endParaRPr>
          </a:p>
          <a:p>
            <a:pPr marL="228599" indent="-228599">
              <a:buSzPct val="100000"/>
              <a:buChar char="•"/>
              <a:defRPr sz="2300"/>
            </a:pPr>
            <a:r>
              <a:rPr lang="en-US" sz="2300" dirty="0">
                <a:latin typeface="Avenir Book" charset="0"/>
                <a:ea typeface="Avenir Book" charset="0"/>
                <a:cs typeface="Avenir Book" charset="0"/>
                <a:sym typeface="Avenir Heavy"/>
              </a:rPr>
              <a:t>Adjusted rand index</a:t>
            </a:r>
          </a:p>
          <a:p>
            <a:pPr marL="685799" lvl="1" indent="-228599">
              <a:buSzPct val="100000"/>
              <a:buChar char="•"/>
              <a:defRPr sz="2300"/>
            </a:pPr>
            <a:r>
              <a:rPr lang="en-US" sz="2000" dirty="0">
                <a:latin typeface="Avenir Book" charset="0"/>
                <a:ea typeface="Avenir Book" charset="0"/>
                <a:cs typeface="Avenir Book" charset="0"/>
                <a:sym typeface="Avenir Heavy"/>
              </a:rPr>
              <a:t>do batch labels and cluster labels agree with one another?</a:t>
            </a:r>
          </a:p>
          <a:p>
            <a:pPr marL="228599" indent="-228599">
              <a:buSzPct val="100000"/>
              <a:buChar char="•"/>
              <a:defRPr sz="2300"/>
            </a:pPr>
            <a:endParaRPr lang="en-US" sz="2300" dirty="0">
              <a:latin typeface="Avenir Book" charset="0"/>
              <a:ea typeface="Avenir Book" charset="0"/>
              <a:cs typeface="Avenir Book" charset="0"/>
              <a:sym typeface="Avenir Heavy"/>
            </a:endParaRPr>
          </a:p>
          <a:p>
            <a:pPr marL="228599" indent="-228599">
              <a:buSzPct val="100000"/>
              <a:buChar char="•"/>
              <a:defRPr sz="2300"/>
            </a:pPr>
            <a:r>
              <a:rPr lang="en-US" sz="2300" dirty="0">
                <a:latin typeface="Avenir Book" charset="0"/>
                <a:ea typeface="Avenir Book" charset="0"/>
                <a:cs typeface="Avenir Book" charset="0"/>
                <a:sym typeface="Avenir Heavy"/>
              </a:rPr>
              <a:t>Biological significance</a:t>
            </a:r>
          </a:p>
        </p:txBody>
      </p:sp>
      <p:sp>
        <p:nvSpPr>
          <p:cNvPr id="6" name="scRNA-Seq from fresh cells"/>
          <p:cNvSpPr txBox="1">
            <a:spLocks/>
          </p:cNvSpPr>
          <p:nvPr/>
        </p:nvSpPr>
        <p:spPr>
          <a:xfrm>
            <a:off x="0" y="21052"/>
            <a:ext cx="12191999" cy="1143001"/>
          </a:xfrm>
          <a:prstGeom prst="rect">
            <a:avLst/>
          </a:prstGeom>
        </p:spPr>
        <p:txBody>
          <a:bodyPr lIns="45719" tIns="45719" rIns="45719" bIns="45719" anchor="ctr">
            <a:normAutofit/>
          </a:bodyPr>
          <a:lstStyle>
            <a:lvl1pPr marL="0" marR="0" indent="0" algn="ctr" defTabSz="914400" latinLnBrk="0">
              <a:lnSpc>
                <a:spcPct val="100000"/>
              </a:lnSpc>
              <a:spcBef>
                <a:spcPts val="0"/>
              </a:spcBef>
              <a:spcAft>
                <a:spcPts val="0"/>
              </a:spcAft>
              <a:buClrTx/>
              <a:buSzTx/>
              <a:buFontTx/>
              <a:buNone/>
              <a:tabLst/>
              <a:defRPr sz="6400" b="0" i="0" u="none" strike="noStrike" cap="none" spc="0" baseline="0">
                <a:ln>
                  <a:noFill/>
                </a:ln>
                <a:solidFill>
                  <a:srgbClr val="011A99"/>
                </a:solidFill>
                <a:uFillTx/>
                <a:latin typeface="Avenir Black"/>
                <a:ea typeface="Avenir Black"/>
                <a:cs typeface="Avenir Black"/>
                <a:sym typeface="Avenir Black"/>
              </a:defRPr>
            </a:lvl1pPr>
            <a:lvl2pPr marL="0" marR="0" indent="1143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2pPr>
            <a:lvl3pPr marL="0" marR="0" indent="2286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3pPr>
            <a:lvl4pPr marL="0" marR="0" indent="3429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4pPr>
            <a:lvl5pPr marL="0" marR="0" indent="4572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5pPr>
            <a:lvl6pPr marL="0" marR="0" indent="5715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6pPr>
            <a:lvl7pPr marL="0" marR="0" indent="6858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7pPr>
            <a:lvl8pPr marL="0" marR="0" indent="8001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8pPr>
            <a:lvl9pPr marL="0" marR="0" indent="9144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9pPr>
          </a:lstStyle>
          <a:p>
            <a:r>
              <a:rPr lang="en-US" sz="3200" kern="0" dirty="0"/>
              <a:t>Methods to assess performance of batch correction</a:t>
            </a:r>
          </a:p>
        </p:txBody>
      </p:sp>
    </p:spTree>
    <p:extLst>
      <p:ext uri="{BB962C8B-B14F-4D97-AF65-F5344CB8AC3E}">
        <p14:creationId xmlns:p14="http://schemas.microsoft.com/office/powerpoint/2010/main" val="34456627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Introduction to the rapidly expanding world of single-cell transcriptomics…"/>
          <p:cNvSpPr txBox="1"/>
          <p:nvPr/>
        </p:nvSpPr>
        <p:spPr>
          <a:xfrm>
            <a:off x="1488282" y="1452278"/>
            <a:ext cx="9215436" cy="4401201"/>
          </a:xfrm>
          <a:prstGeom prst="rect">
            <a:avLst/>
          </a:prstGeom>
          <a:ln w="12700">
            <a:miter lim="400000"/>
          </a:ln>
          <a:extLst>
            <a:ext uri="{C572A759-6A51-4108-AA02-DFA0A04FC94B}">
              <ma14:wrappingTextBoxFlag xmlns:ma14="http://schemas.microsoft.com/office/mac/drawingml/2011/main" xmlns="" val="1"/>
            </a:ext>
          </a:extLst>
        </p:spPr>
        <p:txBody>
          <a:bodyPr wrap="square" lIns="45718" tIns="45718" rIns="45718" bIns="45718">
            <a:spAutoFit/>
          </a:bodyPr>
          <a:lstStyle/>
          <a:p>
            <a:pPr marL="228599" indent="-228599">
              <a:buSzPct val="100000"/>
              <a:buChar char="•"/>
              <a:defRPr sz="2300"/>
            </a:pPr>
            <a:r>
              <a:rPr lang="en-US" sz="2800" dirty="0">
                <a:latin typeface="Avenir Book" charset="0"/>
                <a:ea typeface="Avenir Book" charset="0"/>
                <a:cs typeface="Avenir Book" charset="0"/>
              </a:rPr>
              <a:t>At least one cell population is found shared in both datasets.</a:t>
            </a:r>
          </a:p>
          <a:p>
            <a:pPr marL="228599" indent="-228599">
              <a:buSzPct val="100000"/>
              <a:buChar char="•"/>
              <a:defRPr sz="2300"/>
            </a:pPr>
            <a:endParaRPr lang="en-US" sz="2800" dirty="0">
              <a:latin typeface="Avenir Book" charset="0"/>
              <a:ea typeface="Avenir Book" charset="0"/>
              <a:cs typeface="Avenir Book" charset="0"/>
              <a:sym typeface="Avenir Heavy"/>
            </a:endParaRPr>
          </a:p>
          <a:p>
            <a:pPr marL="228599" indent="-228599">
              <a:buSzPct val="100000"/>
              <a:buChar char="•"/>
              <a:defRPr sz="2300"/>
            </a:pPr>
            <a:endParaRPr lang="en-US" sz="2800" dirty="0">
              <a:latin typeface="Avenir Book" charset="0"/>
              <a:ea typeface="Avenir Book" charset="0"/>
              <a:cs typeface="Avenir Book" charset="0"/>
              <a:sym typeface="Avenir Heavy"/>
            </a:endParaRPr>
          </a:p>
          <a:p>
            <a:pPr marL="228599" indent="-228599">
              <a:buSzPct val="100000"/>
              <a:buFontTx/>
              <a:buChar char="•"/>
              <a:defRPr sz="2300"/>
            </a:pPr>
            <a:r>
              <a:rPr lang="en-US" sz="2800" dirty="0">
                <a:latin typeface="Avenir Book" charset="0"/>
                <a:ea typeface="Avenir Book" charset="0"/>
                <a:cs typeface="Avenir Book" charset="0"/>
                <a:sym typeface="Avenir Heavy"/>
              </a:rPr>
              <a:t>The batch effect and the biological differences do not overlap with one another (</a:t>
            </a:r>
            <a:r>
              <a:rPr lang="en-US" sz="2800" dirty="0" err="1">
                <a:latin typeface="Avenir Book" charset="0"/>
                <a:ea typeface="Avenir Book" charset="0"/>
                <a:cs typeface="Avenir Book" charset="0"/>
                <a:sym typeface="Avenir Heavy"/>
              </a:rPr>
              <a:t>ie</a:t>
            </a:r>
            <a:r>
              <a:rPr lang="en-US" sz="2800" dirty="0">
                <a:latin typeface="Avenir Book" charset="0"/>
                <a:ea typeface="Avenir Book" charset="0"/>
                <a:cs typeface="Avenir Book" charset="0"/>
                <a:sym typeface="Avenir Heavy"/>
              </a:rPr>
              <a:t> orthogonal).</a:t>
            </a:r>
          </a:p>
          <a:p>
            <a:pPr marL="228599" indent="-228599">
              <a:buSzPct val="100000"/>
              <a:buFontTx/>
              <a:buChar char="•"/>
              <a:defRPr sz="2300"/>
            </a:pPr>
            <a:endParaRPr lang="en-US" sz="2800" dirty="0">
              <a:latin typeface="Avenir Book" charset="0"/>
              <a:ea typeface="Avenir Book" charset="0"/>
              <a:cs typeface="Avenir Book" charset="0"/>
              <a:sym typeface="Avenir Heavy"/>
            </a:endParaRPr>
          </a:p>
          <a:p>
            <a:pPr marL="228599" indent="-228599">
              <a:buSzPct val="100000"/>
              <a:buFontTx/>
              <a:buChar char="•"/>
              <a:defRPr sz="2300"/>
            </a:pPr>
            <a:endParaRPr lang="en-US" sz="2800" dirty="0">
              <a:latin typeface="Avenir Book" charset="0"/>
              <a:ea typeface="Avenir Book" charset="0"/>
              <a:cs typeface="Avenir Book" charset="0"/>
              <a:sym typeface="Avenir Heavy"/>
            </a:endParaRPr>
          </a:p>
          <a:p>
            <a:pPr marL="228599" indent="-228599">
              <a:buSzPct val="100000"/>
              <a:buChar char="•"/>
              <a:defRPr sz="2300"/>
            </a:pPr>
            <a:r>
              <a:rPr lang="en-US" sz="2800" dirty="0">
                <a:latin typeface="Avenir Book" charset="0"/>
                <a:ea typeface="Avenir Book" charset="0"/>
                <a:cs typeface="Avenir Book" charset="0"/>
                <a:sym typeface="Avenir Heavy"/>
              </a:rPr>
              <a:t>The magnitude and variation of the biological effect you care about is greater than that of the batch effect.</a:t>
            </a:r>
          </a:p>
        </p:txBody>
      </p:sp>
      <p:sp>
        <p:nvSpPr>
          <p:cNvPr id="5" name="scRNA-Seq from fresh cells"/>
          <p:cNvSpPr txBox="1">
            <a:spLocks/>
          </p:cNvSpPr>
          <p:nvPr/>
        </p:nvSpPr>
        <p:spPr>
          <a:xfrm>
            <a:off x="0" y="21052"/>
            <a:ext cx="12191999" cy="1143001"/>
          </a:xfrm>
          <a:prstGeom prst="rect">
            <a:avLst/>
          </a:prstGeom>
        </p:spPr>
        <p:txBody>
          <a:bodyPr lIns="45719" tIns="45719" rIns="45719" bIns="45719" anchor="ctr">
            <a:normAutofit/>
          </a:bodyPr>
          <a:lstStyle>
            <a:lvl1pPr marL="0" marR="0" indent="0" algn="ctr" defTabSz="914400" latinLnBrk="0">
              <a:lnSpc>
                <a:spcPct val="100000"/>
              </a:lnSpc>
              <a:spcBef>
                <a:spcPts val="0"/>
              </a:spcBef>
              <a:spcAft>
                <a:spcPts val="0"/>
              </a:spcAft>
              <a:buClrTx/>
              <a:buSzTx/>
              <a:buFontTx/>
              <a:buNone/>
              <a:tabLst/>
              <a:defRPr sz="6400" b="0" i="0" u="none" strike="noStrike" cap="none" spc="0" baseline="0">
                <a:ln>
                  <a:noFill/>
                </a:ln>
                <a:solidFill>
                  <a:srgbClr val="011A99"/>
                </a:solidFill>
                <a:uFillTx/>
                <a:latin typeface="Avenir Black"/>
                <a:ea typeface="Avenir Black"/>
                <a:cs typeface="Avenir Black"/>
                <a:sym typeface="Avenir Black"/>
              </a:defRPr>
            </a:lvl1pPr>
            <a:lvl2pPr marL="0" marR="0" indent="1143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2pPr>
            <a:lvl3pPr marL="0" marR="0" indent="2286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3pPr>
            <a:lvl4pPr marL="0" marR="0" indent="3429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4pPr>
            <a:lvl5pPr marL="0" marR="0" indent="4572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5pPr>
            <a:lvl6pPr marL="0" marR="0" indent="5715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6pPr>
            <a:lvl7pPr marL="0" marR="0" indent="6858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7pPr>
            <a:lvl8pPr marL="0" marR="0" indent="8001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8pPr>
            <a:lvl9pPr marL="0" marR="0" indent="9144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9pPr>
          </a:lstStyle>
          <a:p>
            <a:r>
              <a:rPr lang="en-US" sz="3200" kern="0" dirty="0"/>
              <a:t>Common assumptions during batch correction</a:t>
            </a:r>
          </a:p>
        </p:txBody>
      </p:sp>
    </p:spTree>
    <p:extLst>
      <p:ext uri="{BB962C8B-B14F-4D97-AF65-F5344CB8AC3E}">
        <p14:creationId xmlns:p14="http://schemas.microsoft.com/office/powerpoint/2010/main" val="9655073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3DFAF9B-E4D0-B03E-E227-563386909A78}"/>
              </a:ext>
            </a:extLst>
          </p:cNvPr>
          <p:cNvPicPr>
            <a:picLocks noChangeAspect="1"/>
          </p:cNvPicPr>
          <p:nvPr/>
        </p:nvPicPr>
        <p:blipFill>
          <a:blip r:embed="rId3"/>
          <a:stretch>
            <a:fillRect/>
          </a:stretch>
        </p:blipFill>
        <p:spPr>
          <a:xfrm>
            <a:off x="609600" y="1098549"/>
            <a:ext cx="10972800" cy="4781006"/>
          </a:xfrm>
          <a:prstGeom prst="rect">
            <a:avLst/>
          </a:prstGeom>
        </p:spPr>
      </p:pic>
      <p:sp>
        <p:nvSpPr>
          <p:cNvPr id="6" name="Todays talk">
            <a:extLst>
              <a:ext uri="{FF2B5EF4-FFF2-40B4-BE49-F238E27FC236}">
                <a16:creationId xmlns:a16="http://schemas.microsoft.com/office/drawing/2014/main" id="{589165D2-9948-A951-7ACC-716DBD5A98AA}"/>
              </a:ext>
            </a:extLst>
          </p:cNvPr>
          <p:cNvSpPr txBox="1">
            <a:spLocks/>
          </p:cNvSpPr>
          <p:nvPr/>
        </p:nvSpPr>
        <p:spPr>
          <a:xfrm>
            <a:off x="0" y="0"/>
            <a:ext cx="12192000" cy="1098549"/>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6400" kern="1200">
                <a:solidFill>
                  <a:srgbClr val="011A99"/>
                </a:solidFill>
                <a:latin typeface="Avenir Black"/>
                <a:ea typeface="Avenir Black"/>
                <a:cs typeface="Avenir Black"/>
                <a:sym typeface="Avenir Black"/>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0" normalizeH="0" baseline="0" noProof="0" dirty="0">
                <a:ln>
                  <a:noFill/>
                </a:ln>
                <a:solidFill>
                  <a:srgbClr val="011A99"/>
                </a:solidFill>
                <a:effectLst/>
                <a:uLnTx/>
                <a:uFillTx/>
                <a:latin typeface="Avenir Black"/>
                <a:sym typeface="Avenir Black"/>
              </a:rPr>
              <a:t>Data integration</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0" normalizeH="0" baseline="0" noProof="0" dirty="0">
                <a:ln>
                  <a:noFill/>
                </a:ln>
                <a:solidFill>
                  <a:srgbClr val="011A99"/>
                </a:solidFill>
                <a:effectLst/>
                <a:uLnTx/>
                <a:uFillTx/>
                <a:latin typeface="Avenir Black"/>
                <a:sym typeface="Avenir Black"/>
              </a:rPr>
              <a:t>Different features measured from same cells</a:t>
            </a:r>
          </a:p>
        </p:txBody>
      </p:sp>
      <p:sp>
        <p:nvSpPr>
          <p:cNvPr id="7" name="Rectangle 6">
            <a:extLst>
              <a:ext uri="{FF2B5EF4-FFF2-40B4-BE49-F238E27FC236}">
                <a16:creationId xmlns:a16="http://schemas.microsoft.com/office/drawing/2014/main" id="{EC8EAECE-4AB2-B156-FD48-ABE6BE5CF616}"/>
              </a:ext>
            </a:extLst>
          </p:cNvPr>
          <p:cNvSpPr/>
          <p:nvPr/>
        </p:nvSpPr>
        <p:spPr>
          <a:xfrm>
            <a:off x="609600" y="957263"/>
            <a:ext cx="304800" cy="4286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5430235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cRNA-Seq from fresh cells">
            <a:extLst>
              <a:ext uri="{FF2B5EF4-FFF2-40B4-BE49-F238E27FC236}">
                <a16:creationId xmlns:a16="http://schemas.microsoft.com/office/drawing/2014/main" id="{7D619624-55CA-76E6-8EE7-B3FAB44DF1E2}"/>
              </a:ext>
            </a:extLst>
          </p:cNvPr>
          <p:cNvSpPr txBox="1">
            <a:spLocks/>
          </p:cNvSpPr>
          <p:nvPr/>
        </p:nvSpPr>
        <p:spPr>
          <a:xfrm>
            <a:off x="0" y="21052"/>
            <a:ext cx="12191999" cy="1143001"/>
          </a:xfrm>
          <a:prstGeom prst="rect">
            <a:avLst/>
          </a:prstGeom>
        </p:spPr>
        <p:txBody>
          <a:bodyPr lIns="45719" tIns="45719" rIns="45719" bIns="45719" anchor="ctr">
            <a:normAutofit/>
          </a:bodyPr>
          <a:lstStyle>
            <a:lvl1pPr marL="0" marR="0" indent="0" algn="ctr" defTabSz="914400" latinLnBrk="0">
              <a:lnSpc>
                <a:spcPct val="100000"/>
              </a:lnSpc>
              <a:spcBef>
                <a:spcPts val="0"/>
              </a:spcBef>
              <a:spcAft>
                <a:spcPts val="0"/>
              </a:spcAft>
              <a:buClrTx/>
              <a:buSzTx/>
              <a:buFontTx/>
              <a:buNone/>
              <a:tabLst/>
              <a:defRPr sz="6400" b="0" i="0" u="none" strike="noStrike" cap="none" spc="0" baseline="0">
                <a:ln>
                  <a:noFill/>
                </a:ln>
                <a:solidFill>
                  <a:srgbClr val="011A99"/>
                </a:solidFill>
                <a:uFillTx/>
                <a:latin typeface="Avenir Black"/>
                <a:ea typeface="Avenir Black"/>
                <a:cs typeface="Avenir Black"/>
                <a:sym typeface="Avenir Black"/>
              </a:defRPr>
            </a:lvl1pPr>
            <a:lvl2pPr marL="0" marR="0" indent="1143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2pPr>
            <a:lvl3pPr marL="0" marR="0" indent="2286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3pPr>
            <a:lvl4pPr marL="0" marR="0" indent="3429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4pPr>
            <a:lvl5pPr marL="0" marR="0" indent="4572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5pPr>
            <a:lvl6pPr marL="0" marR="0" indent="5715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6pPr>
            <a:lvl7pPr marL="0" marR="0" indent="6858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7pPr>
            <a:lvl8pPr marL="0" marR="0" indent="8001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8pPr>
            <a:lvl9pPr marL="0" marR="0" indent="9144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9pPr>
          </a:lstStyle>
          <a:p>
            <a:r>
              <a:rPr lang="en-US" sz="3200" kern="0" dirty="0"/>
              <a:t>Will batch correction remove biological differences in single cell transcriptomic data? (</a:t>
            </a:r>
            <a:r>
              <a:rPr lang="en-US" sz="3200" kern="0" dirty="0" err="1"/>
              <a:t>ChatGPT</a:t>
            </a:r>
            <a:r>
              <a:rPr lang="en-US" sz="3200" kern="0" dirty="0"/>
              <a:t> response)</a:t>
            </a:r>
          </a:p>
        </p:txBody>
      </p:sp>
      <p:sp>
        <p:nvSpPr>
          <p:cNvPr id="4" name="TextBox 3">
            <a:extLst>
              <a:ext uri="{FF2B5EF4-FFF2-40B4-BE49-F238E27FC236}">
                <a16:creationId xmlns:a16="http://schemas.microsoft.com/office/drawing/2014/main" id="{F80B74A7-8D14-991D-DBB2-E77909FF0458}"/>
              </a:ext>
            </a:extLst>
          </p:cNvPr>
          <p:cNvSpPr txBox="1"/>
          <p:nvPr/>
        </p:nvSpPr>
        <p:spPr>
          <a:xfrm>
            <a:off x="249382" y="1527520"/>
            <a:ext cx="11610109" cy="5078313"/>
          </a:xfrm>
          <a:prstGeom prst="rect">
            <a:avLst/>
          </a:prstGeom>
          <a:noFill/>
        </p:spPr>
        <p:txBody>
          <a:bodyPr wrap="square">
            <a:spAutoFit/>
          </a:bodyPr>
          <a:lstStyle/>
          <a:p>
            <a:r>
              <a:rPr lang="en-US" dirty="0">
                <a:latin typeface="Avenir Book" panose="02000503020000020003" pitchFamily="2" charset="0"/>
              </a:rPr>
              <a:t>Batch correction in single-cell transcriptomics is designed to remove technical variations that arise due to differences in the experimental procedures such as sample preparation, sequencing, and data analysis. The goal of batch correction is to reduce technical noise in the data and allow biological differences between cells to be better distinguished.</a:t>
            </a:r>
          </a:p>
          <a:p>
            <a:endParaRPr lang="en-US" dirty="0">
              <a:latin typeface="Avenir Book" panose="02000503020000020003" pitchFamily="2" charset="0"/>
            </a:endParaRPr>
          </a:p>
          <a:p>
            <a:r>
              <a:rPr lang="en-US" u="sng" dirty="0">
                <a:latin typeface="Avenir Book" panose="02000503020000020003" pitchFamily="2" charset="0"/>
              </a:rPr>
              <a:t>However, batch correction can potentially remove some biological differences in the data, particularly if the biological differences are correlated with the batch effect.</a:t>
            </a:r>
            <a:r>
              <a:rPr lang="en-US" dirty="0">
                <a:latin typeface="Avenir Book" panose="02000503020000020003" pitchFamily="2" charset="0"/>
              </a:rPr>
              <a:t> For example, if cells from different batches are isolated from different tissues or at different stages of development, then the batch correction algorithm may inadvertently adjust the expression levels of genes that are differentially expressed between these groups.</a:t>
            </a:r>
          </a:p>
          <a:p>
            <a:endParaRPr lang="en-US" dirty="0">
              <a:latin typeface="Avenir Book" panose="02000503020000020003" pitchFamily="2" charset="0"/>
            </a:endParaRPr>
          </a:p>
          <a:p>
            <a:r>
              <a:rPr lang="en-US" u="sng" dirty="0">
                <a:latin typeface="Avenir Book" panose="02000503020000020003" pitchFamily="2" charset="0"/>
              </a:rPr>
              <a:t>Therefore, it is important to carefully evaluate the results of batch correction and to consider the biological context of the data.</a:t>
            </a:r>
            <a:r>
              <a:rPr lang="en-US" dirty="0">
                <a:latin typeface="Avenir Book" panose="02000503020000020003" pitchFamily="2" charset="0"/>
              </a:rPr>
              <a:t> One approach is to compare the results of batch-corrected data with uncorrected data and to ensure that the biological differences identified in the uncorrected data are still present after batch correction. It is also important to choose an appropriate batch correction method that is suitable for the specific experimental design and to use quality control metrics to ensure that the batch correction has not removed important biological information.</a:t>
            </a:r>
          </a:p>
          <a:p>
            <a:br>
              <a:rPr lang="en-US" dirty="0">
                <a:latin typeface="Avenir Book" panose="02000503020000020003" pitchFamily="2" charset="0"/>
              </a:rPr>
            </a:br>
            <a:endParaRPr lang="en-US" dirty="0">
              <a:latin typeface="Avenir Book" panose="02000503020000020003" pitchFamily="2" charset="0"/>
            </a:endParaRPr>
          </a:p>
        </p:txBody>
      </p:sp>
    </p:spTree>
    <p:extLst>
      <p:ext uri="{BB962C8B-B14F-4D97-AF65-F5344CB8AC3E}">
        <p14:creationId xmlns:p14="http://schemas.microsoft.com/office/powerpoint/2010/main" val="352704994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troduction to the rapidly expanding world of single-cell transcriptomics…">
            <a:extLst>
              <a:ext uri="{FF2B5EF4-FFF2-40B4-BE49-F238E27FC236}">
                <a16:creationId xmlns:a16="http://schemas.microsoft.com/office/drawing/2014/main" id="{232ADE02-2C6C-FA73-9DF6-71C704FEC1C5}"/>
              </a:ext>
            </a:extLst>
          </p:cNvPr>
          <p:cNvSpPr txBox="1"/>
          <p:nvPr/>
        </p:nvSpPr>
        <p:spPr>
          <a:xfrm>
            <a:off x="618978" y="1164053"/>
            <a:ext cx="11573021" cy="4154980"/>
          </a:xfrm>
          <a:prstGeom prst="rect">
            <a:avLst/>
          </a:prstGeom>
          <a:ln w="12700">
            <a:miter lim="400000"/>
          </a:ln>
          <a:extLst>
            <a:ext uri="{C572A759-6A51-4108-AA02-DFA0A04FC94B}">
              <ma14:wrappingTextBoxFlag xmlns:ma14="http://schemas.microsoft.com/office/mac/drawingml/2011/main" xmlns="" val="1"/>
            </a:ext>
          </a:extLst>
        </p:spPr>
        <p:txBody>
          <a:bodyPr wrap="square" lIns="45718" tIns="45718" rIns="45718" bIns="45718">
            <a:spAutoFit/>
          </a:bodyPr>
          <a:lstStyle/>
          <a:p>
            <a:pPr>
              <a:buSzPct val="100000"/>
              <a:defRPr sz="2300"/>
            </a:pPr>
            <a:r>
              <a:rPr lang="en-US" sz="2400" dirty="0" err="1">
                <a:latin typeface="Avenir Book" charset="0"/>
                <a:ea typeface="Avenir Book" charset="0"/>
                <a:cs typeface="Avenir Book" charset="0"/>
              </a:rPr>
              <a:t>Argelaguet</a:t>
            </a:r>
            <a:r>
              <a:rPr lang="en-US" sz="2400" dirty="0">
                <a:latin typeface="Avenir Book" charset="0"/>
                <a:ea typeface="Avenir Book" charset="0"/>
                <a:cs typeface="Avenir Book" charset="0"/>
              </a:rPr>
              <a:t>, Ricard, et al. "Computational principles and challenges in single-cell data integration." </a:t>
            </a:r>
            <a:r>
              <a:rPr lang="en-US" sz="2400" i="1" dirty="0">
                <a:latin typeface="Avenir Book" charset="0"/>
                <a:ea typeface="Avenir Book" charset="0"/>
                <a:cs typeface="Avenir Book" charset="0"/>
              </a:rPr>
              <a:t>Nature biotechnology </a:t>
            </a:r>
            <a:r>
              <a:rPr lang="en-US" sz="2400" dirty="0">
                <a:latin typeface="Avenir Book" charset="0"/>
                <a:ea typeface="Avenir Book" charset="0"/>
                <a:cs typeface="Avenir Book" charset="0"/>
              </a:rPr>
              <a:t> (2021).</a:t>
            </a:r>
          </a:p>
          <a:p>
            <a:pPr marL="685799" lvl="1" indent="-228599">
              <a:buSzPct val="100000"/>
              <a:buFontTx/>
              <a:buChar char="•"/>
              <a:defRPr sz="2300"/>
            </a:pPr>
            <a:r>
              <a:rPr lang="en-US" sz="2400" dirty="0">
                <a:latin typeface="Avenir Book" charset="0"/>
                <a:ea typeface="Avenir Book" charset="0"/>
                <a:cs typeface="Avenir Book" charset="0"/>
              </a:rPr>
              <a:t>Review</a:t>
            </a:r>
          </a:p>
          <a:p>
            <a:pPr marL="685799" lvl="1" indent="-228599">
              <a:buSzPct val="100000"/>
              <a:buFontTx/>
              <a:buChar char="•"/>
              <a:defRPr sz="2300"/>
            </a:pPr>
            <a:endParaRPr lang="en-US" sz="2400" dirty="0">
              <a:latin typeface="Avenir Book" charset="0"/>
              <a:ea typeface="Avenir Book" charset="0"/>
              <a:cs typeface="Avenir Book" charset="0"/>
            </a:endParaRPr>
          </a:p>
          <a:p>
            <a:pPr>
              <a:buSzPct val="100000"/>
              <a:defRPr sz="2300"/>
            </a:pPr>
            <a:r>
              <a:rPr lang="en-US" sz="2400" dirty="0" err="1">
                <a:latin typeface="Avenir Book" charset="0"/>
                <a:ea typeface="Avenir Book" charset="0"/>
                <a:cs typeface="Avenir Book" charset="0"/>
              </a:rPr>
              <a:t>Luecken</a:t>
            </a:r>
            <a:r>
              <a:rPr lang="en-US" sz="2400" dirty="0">
                <a:latin typeface="Avenir Book" charset="0"/>
                <a:ea typeface="Avenir Book" charset="0"/>
                <a:cs typeface="Avenir Book" charset="0"/>
              </a:rPr>
              <a:t>, Malte D., et al. "Benchmarking atlas-level data integration in single-cell genomics." </a:t>
            </a:r>
            <a:r>
              <a:rPr lang="en-US" sz="2400" i="1" dirty="0">
                <a:latin typeface="Avenir Book" charset="0"/>
                <a:ea typeface="Avenir Book" charset="0"/>
                <a:cs typeface="Avenir Book" charset="0"/>
              </a:rPr>
              <a:t>Nature methods </a:t>
            </a:r>
            <a:r>
              <a:rPr lang="en-US" sz="2400" dirty="0">
                <a:latin typeface="Avenir Book" charset="0"/>
                <a:ea typeface="Avenir Book" charset="0"/>
                <a:cs typeface="Avenir Book" charset="0"/>
              </a:rPr>
              <a:t>(2022).</a:t>
            </a:r>
          </a:p>
          <a:p>
            <a:pPr marL="685799" lvl="1" indent="-228599">
              <a:buSzPct val="100000"/>
              <a:buChar char="•"/>
              <a:defRPr sz="2300"/>
            </a:pPr>
            <a:r>
              <a:rPr lang="en-US" sz="2400" dirty="0">
                <a:latin typeface="Avenir Book" charset="0"/>
                <a:ea typeface="Avenir Book" charset="0"/>
                <a:cs typeface="Avenir Book" charset="0"/>
              </a:rPr>
              <a:t>Methods comparison</a:t>
            </a:r>
          </a:p>
          <a:p>
            <a:pPr marL="228599" indent="-228599">
              <a:buSzPct val="100000"/>
              <a:buChar char="•"/>
              <a:defRPr sz="2300"/>
            </a:pPr>
            <a:endParaRPr lang="en-US" sz="2400" dirty="0">
              <a:latin typeface="Avenir Book" charset="0"/>
              <a:ea typeface="Avenir Book" charset="0"/>
              <a:cs typeface="Avenir Book" charset="0"/>
              <a:sym typeface="Avenir Heavy"/>
            </a:endParaRPr>
          </a:p>
          <a:p>
            <a:pPr>
              <a:buSzPct val="100000"/>
              <a:defRPr sz="2300"/>
            </a:pPr>
            <a:r>
              <a:rPr lang="en-US" sz="2400" dirty="0">
                <a:latin typeface="Avenir Book" charset="0"/>
                <a:ea typeface="Avenir Book" charset="0"/>
                <a:cs typeface="Avenir Book" charset="0"/>
                <a:sym typeface="Avenir Heavy"/>
              </a:rPr>
              <a:t>Tran, </a:t>
            </a:r>
            <a:r>
              <a:rPr lang="en-US" sz="2400" dirty="0" err="1">
                <a:latin typeface="Avenir Book" charset="0"/>
                <a:ea typeface="Avenir Book" charset="0"/>
                <a:cs typeface="Avenir Book" charset="0"/>
                <a:sym typeface="Avenir Heavy"/>
              </a:rPr>
              <a:t>Hoa</a:t>
            </a:r>
            <a:r>
              <a:rPr lang="en-US" sz="2400" dirty="0">
                <a:latin typeface="Avenir Book" charset="0"/>
                <a:ea typeface="Avenir Book" charset="0"/>
                <a:cs typeface="Avenir Book" charset="0"/>
                <a:sym typeface="Avenir Heavy"/>
              </a:rPr>
              <a:t> </a:t>
            </a:r>
            <a:r>
              <a:rPr lang="en-US" sz="2400" dirty="0" err="1">
                <a:latin typeface="Avenir Book" charset="0"/>
                <a:ea typeface="Avenir Book" charset="0"/>
                <a:cs typeface="Avenir Book" charset="0"/>
                <a:sym typeface="Avenir Heavy"/>
              </a:rPr>
              <a:t>Thi</a:t>
            </a:r>
            <a:r>
              <a:rPr lang="en-US" sz="2400" dirty="0">
                <a:latin typeface="Avenir Book" charset="0"/>
                <a:ea typeface="Avenir Book" charset="0"/>
                <a:cs typeface="Avenir Book" charset="0"/>
                <a:sym typeface="Avenir Heavy"/>
              </a:rPr>
              <a:t> </a:t>
            </a:r>
            <a:r>
              <a:rPr lang="en-US" sz="2400" dirty="0" err="1">
                <a:latin typeface="Avenir Book" charset="0"/>
                <a:ea typeface="Avenir Book" charset="0"/>
                <a:cs typeface="Avenir Book" charset="0"/>
                <a:sym typeface="Avenir Heavy"/>
              </a:rPr>
              <a:t>Nhu</a:t>
            </a:r>
            <a:r>
              <a:rPr lang="en-US" sz="2400" dirty="0">
                <a:latin typeface="Avenir Book" charset="0"/>
                <a:ea typeface="Avenir Book" charset="0"/>
                <a:cs typeface="Avenir Book" charset="0"/>
                <a:sym typeface="Avenir Heavy"/>
              </a:rPr>
              <a:t>, et al. "A benchmark of batch-effect correction methods for single-cell RNA sequencing data." </a:t>
            </a:r>
            <a:r>
              <a:rPr lang="en-US" sz="2400" i="1" dirty="0">
                <a:latin typeface="Avenir Book" charset="0"/>
                <a:ea typeface="Avenir Book" charset="0"/>
                <a:cs typeface="Avenir Book" charset="0"/>
                <a:sym typeface="Avenir Heavy"/>
              </a:rPr>
              <a:t>Genome biology</a:t>
            </a:r>
            <a:r>
              <a:rPr lang="en-US" sz="2400" dirty="0">
                <a:latin typeface="Avenir Book" charset="0"/>
                <a:ea typeface="Avenir Book" charset="0"/>
                <a:cs typeface="Avenir Book" charset="0"/>
                <a:sym typeface="Avenir Heavy"/>
              </a:rPr>
              <a:t>  (2020).</a:t>
            </a:r>
          </a:p>
          <a:p>
            <a:pPr marL="685799" lvl="1" indent="-228599">
              <a:buSzPct val="100000"/>
              <a:buFontTx/>
              <a:buChar char="•"/>
              <a:defRPr sz="2300"/>
            </a:pPr>
            <a:r>
              <a:rPr lang="en-US" sz="2400" dirty="0">
                <a:latin typeface="Avenir Book" charset="0"/>
                <a:ea typeface="Avenir Book" charset="0"/>
                <a:cs typeface="Avenir Book" charset="0"/>
              </a:rPr>
              <a:t>Methods comparison</a:t>
            </a:r>
          </a:p>
        </p:txBody>
      </p:sp>
      <p:sp>
        <p:nvSpPr>
          <p:cNvPr id="3" name="scRNA-Seq from fresh cells">
            <a:extLst>
              <a:ext uri="{FF2B5EF4-FFF2-40B4-BE49-F238E27FC236}">
                <a16:creationId xmlns:a16="http://schemas.microsoft.com/office/drawing/2014/main" id="{A12FADFF-7ABC-F04D-F028-AAE1F386F972}"/>
              </a:ext>
            </a:extLst>
          </p:cNvPr>
          <p:cNvSpPr txBox="1">
            <a:spLocks/>
          </p:cNvSpPr>
          <p:nvPr/>
        </p:nvSpPr>
        <p:spPr>
          <a:xfrm>
            <a:off x="0" y="21052"/>
            <a:ext cx="12191999" cy="1143001"/>
          </a:xfrm>
          <a:prstGeom prst="rect">
            <a:avLst/>
          </a:prstGeom>
        </p:spPr>
        <p:txBody>
          <a:bodyPr lIns="45719" tIns="45719" rIns="45719" bIns="45719" anchor="ctr">
            <a:normAutofit/>
          </a:bodyPr>
          <a:lstStyle>
            <a:lvl1pPr marL="0" marR="0" indent="0" algn="ctr" defTabSz="914400" latinLnBrk="0">
              <a:lnSpc>
                <a:spcPct val="100000"/>
              </a:lnSpc>
              <a:spcBef>
                <a:spcPts val="0"/>
              </a:spcBef>
              <a:spcAft>
                <a:spcPts val="0"/>
              </a:spcAft>
              <a:buClrTx/>
              <a:buSzTx/>
              <a:buFontTx/>
              <a:buNone/>
              <a:tabLst/>
              <a:defRPr sz="6400" b="0" i="0" u="none" strike="noStrike" cap="none" spc="0" baseline="0">
                <a:ln>
                  <a:noFill/>
                </a:ln>
                <a:solidFill>
                  <a:srgbClr val="011A99"/>
                </a:solidFill>
                <a:uFillTx/>
                <a:latin typeface="Avenir Black"/>
                <a:ea typeface="Avenir Black"/>
                <a:cs typeface="Avenir Black"/>
                <a:sym typeface="Avenir Black"/>
              </a:defRPr>
            </a:lvl1pPr>
            <a:lvl2pPr marL="0" marR="0" indent="1143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2pPr>
            <a:lvl3pPr marL="0" marR="0" indent="2286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3pPr>
            <a:lvl4pPr marL="0" marR="0" indent="3429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4pPr>
            <a:lvl5pPr marL="0" marR="0" indent="4572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5pPr>
            <a:lvl6pPr marL="0" marR="0" indent="5715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6pPr>
            <a:lvl7pPr marL="0" marR="0" indent="6858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7pPr>
            <a:lvl8pPr marL="0" marR="0" indent="8001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8pPr>
            <a:lvl9pPr marL="0" marR="0" indent="9144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9pPr>
          </a:lstStyle>
          <a:p>
            <a:r>
              <a:rPr lang="en-US" sz="3200" kern="0" dirty="0"/>
              <a:t>Recent helpful articles on data integration methods</a:t>
            </a:r>
          </a:p>
        </p:txBody>
      </p:sp>
    </p:spTree>
    <p:extLst>
      <p:ext uri="{BB962C8B-B14F-4D97-AF65-F5344CB8AC3E}">
        <p14:creationId xmlns:p14="http://schemas.microsoft.com/office/powerpoint/2010/main" val="31794132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6725586" y="6591526"/>
            <a:ext cx="5411449" cy="276999"/>
          </a:xfrm>
          <a:prstGeom prst="rect">
            <a:avLst/>
          </a:prstGeom>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fr-FR" sz="1200" b="0" i="0" u="none" strike="noStrike" kern="1200" cap="none" spc="0" normalizeH="0" baseline="0" noProof="0" dirty="0" err="1">
                <a:ln>
                  <a:noFill/>
                </a:ln>
                <a:solidFill>
                  <a:prstClr val="black"/>
                </a:solidFill>
                <a:effectLst/>
                <a:uLnTx/>
                <a:uFillTx/>
                <a:latin typeface="Avenir" panose="02000503020000020003" pitchFamily="2" charset="0"/>
                <a:ea typeface="+mn-ea"/>
                <a:cs typeface="+mn-cs"/>
              </a:rPr>
              <a:t>Efremova</a:t>
            </a:r>
            <a:r>
              <a:rPr kumimoji="0" lang="fr-FR" sz="1200" b="0" i="0" u="none" strike="noStrike" kern="1200" cap="none" spc="0" normalizeH="0" baseline="0" noProof="0" dirty="0">
                <a:ln>
                  <a:noFill/>
                </a:ln>
                <a:solidFill>
                  <a:prstClr val="black"/>
                </a:solidFill>
                <a:effectLst/>
                <a:uLnTx/>
                <a:uFillTx/>
                <a:latin typeface="Avenir" panose="02000503020000020003" pitchFamily="2" charset="0"/>
                <a:ea typeface="+mn-ea"/>
                <a:cs typeface="+mn-cs"/>
              </a:rPr>
              <a:t> M. et al. (2020) </a:t>
            </a:r>
            <a:r>
              <a:rPr kumimoji="0" lang="fr-FR" sz="1200" b="0" i="1" u="none" strike="noStrike" kern="1200" cap="none" spc="0" normalizeH="0" baseline="0" noProof="0" dirty="0">
                <a:ln>
                  <a:noFill/>
                </a:ln>
                <a:solidFill>
                  <a:prstClr val="black"/>
                </a:solidFill>
                <a:effectLst/>
                <a:uLnTx/>
                <a:uFillTx/>
                <a:latin typeface="Avenir" panose="02000503020000020003" pitchFamily="2" charset="0"/>
                <a:ea typeface="+mn-ea"/>
                <a:cs typeface="+mn-cs"/>
              </a:rPr>
              <a:t>Nature </a:t>
            </a:r>
            <a:r>
              <a:rPr kumimoji="0" lang="fr-FR" sz="1200" b="0" i="1" u="none" strike="noStrike" kern="1200" cap="none" spc="0" normalizeH="0" baseline="0" noProof="0" dirty="0" err="1">
                <a:ln>
                  <a:noFill/>
                </a:ln>
                <a:solidFill>
                  <a:prstClr val="black"/>
                </a:solidFill>
                <a:effectLst/>
                <a:uLnTx/>
                <a:uFillTx/>
                <a:latin typeface="Avenir" panose="02000503020000020003" pitchFamily="2" charset="0"/>
                <a:ea typeface="+mn-ea"/>
                <a:cs typeface="+mn-cs"/>
              </a:rPr>
              <a:t>Methods</a:t>
            </a:r>
            <a:r>
              <a:rPr kumimoji="0" lang="fr-FR" sz="1200" b="0" i="1" u="none" strike="noStrike" kern="1200" cap="none" spc="0" normalizeH="0" baseline="0" noProof="0" dirty="0">
                <a:ln>
                  <a:noFill/>
                </a:ln>
                <a:solidFill>
                  <a:prstClr val="black"/>
                </a:solidFill>
                <a:effectLst/>
                <a:uLnTx/>
                <a:uFillTx/>
                <a:latin typeface="Avenir" panose="02000503020000020003" pitchFamily="2" charset="0"/>
                <a:ea typeface="+mn-ea"/>
                <a:cs typeface="+mn-cs"/>
              </a:rPr>
              <a:t>. </a:t>
            </a:r>
            <a:r>
              <a:rPr kumimoji="0" lang="fr-FR" sz="1200" b="0" i="0" u="none" strike="noStrike" kern="1200" cap="none" spc="0" normalizeH="0" baseline="0" noProof="0" dirty="0">
                <a:ln>
                  <a:noFill/>
                </a:ln>
                <a:solidFill>
                  <a:prstClr val="black"/>
                </a:solidFill>
                <a:effectLst/>
                <a:uLnTx/>
                <a:uFillTx/>
                <a:latin typeface="Avenir" panose="02000503020000020003" pitchFamily="2" charset="0"/>
                <a:ea typeface="+mn-ea"/>
                <a:cs typeface="+mn-cs"/>
              </a:rPr>
              <a:t>17:11-20.</a:t>
            </a:r>
          </a:p>
        </p:txBody>
      </p:sp>
      <p:pic>
        <p:nvPicPr>
          <p:cNvPr id="2" name="Picture 1">
            <a:extLst>
              <a:ext uri="{FF2B5EF4-FFF2-40B4-BE49-F238E27FC236}">
                <a16:creationId xmlns:a16="http://schemas.microsoft.com/office/drawing/2014/main" id="{169C51D6-C3D9-8473-3DF0-824149FB3214}"/>
              </a:ext>
            </a:extLst>
          </p:cNvPr>
          <p:cNvPicPr>
            <a:picLocks noChangeAspect="1"/>
          </p:cNvPicPr>
          <p:nvPr/>
        </p:nvPicPr>
        <p:blipFill>
          <a:blip r:embed="rId3"/>
          <a:stretch>
            <a:fillRect/>
          </a:stretch>
        </p:blipFill>
        <p:spPr>
          <a:xfrm>
            <a:off x="609600" y="1098549"/>
            <a:ext cx="10972800" cy="4666369"/>
          </a:xfrm>
          <a:prstGeom prst="rect">
            <a:avLst/>
          </a:prstGeom>
        </p:spPr>
      </p:pic>
      <p:sp>
        <p:nvSpPr>
          <p:cNvPr id="3" name="Todays talk">
            <a:extLst>
              <a:ext uri="{FF2B5EF4-FFF2-40B4-BE49-F238E27FC236}">
                <a16:creationId xmlns:a16="http://schemas.microsoft.com/office/drawing/2014/main" id="{AFED34F6-3EC9-B006-636A-7F3576A2295C}"/>
              </a:ext>
            </a:extLst>
          </p:cNvPr>
          <p:cNvSpPr txBox="1">
            <a:spLocks/>
          </p:cNvSpPr>
          <p:nvPr/>
        </p:nvSpPr>
        <p:spPr>
          <a:xfrm>
            <a:off x="0" y="0"/>
            <a:ext cx="12192000" cy="1098549"/>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6400" kern="1200">
                <a:solidFill>
                  <a:srgbClr val="011A99"/>
                </a:solidFill>
                <a:latin typeface="Avenir Black"/>
                <a:ea typeface="Avenir Black"/>
                <a:cs typeface="Avenir Black"/>
                <a:sym typeface="Avenir Black"/>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0" normalizeH="0" baseline="0" noProof="0" dirty="0">
                <a:ln>
                  <a:noFill/>
                </a:ln>
                <a:solidFill>
                  <a:srgbClr val="011A99"/>
                </a:solidFill>
                <a:effectLst/>
                <a:uLnTx/>
                <a:uFillTx/>
                <a:latin typeface="Avenir Black"/>
                <a:sym typeface="Avenir Black"/>
              </a:rPr>
              <a:t>Data integration</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0" normalizeH="0" baseline="0" noProof="0" dirty="0">
                <a:ln>
                  <a:noFill/>
                </a:ln>
                <a:solidFill>
                  <a:srgbClr val="011A99"/>
                </a:solidFill>
                <a:effectLst/>
                <a:uLnTx/>
                <a:uFillTx/>
                <a:latin typeface="Avenir Black"/>
                <a:sym typeface="Avenir Black"/>
              </a:rPr>
              <a:t>Different cell batches and features in each experiment</a:t>
            </a:r>
          </a:p>
        </p:txBody>
      </p:sp>
      <p:sp>
        <p:nvSpPr>
          <p:cNvPr id="4" name="Rectangle 3">
            <a:extLst>
              <a:ext uri="{FF2B5EF4-FFF2-40B4-BE49-F238E27FC236}">
                <a16:creationId xmlns:a16="http://schemas.microsoft.com/office/drawing/2014/main" id="{21D5BCF0-4CEA-7968-6938-ED6C6D88A78A}"/>
              </a:ext>
            </a:extLst>
          </p:cNvPr>
          <p:cNvSpPr/>
          <p:nvPr/>
        </p:nvSpPr>
        <p:spPr>
          <a:xfrm>
            <a:off x="609600" y="957263"/>
            <a:ext cx="304800" cy="4286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958858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524000" y="1080713"/>
            <a:ext cx="6215647" cy="4410820"/>
          </a:xfrm>
          <a:prstGeom prst="rect">
            <a:avLst/>
          </a:prstGeom>
        </p:spPr>
      </p:pic>
      <p:sp>
        <p:nvSpPr>
          <p:cNvPr id="5" name="Title 1">
            <a:extLst>
              <a:ext uri="{FF2B5EF4-FFF2-40B4-BE49-F238E27FC236}">
                <a16:creationId xmlns:a16="http://schemas.microsoft.com/office/drawing/2014/main" id="{645474E0-3402-A841-A5A8-E7F9E380BDEF}"/>
              </a:ext>
            </a:extLst>
          </p:cNvPr>
          <p:cNvSpPr>
            <a:spLocks noGrp="1"/>
          </p:cNvSpPr>
          <p:nvPr>
            <p:ph type="title"/>
          </p:nvPr>
        </p:nvSpPr>
        <p:spPr>
          <a:xfrm>
            <a:off x="7844422" y="1787563"/>
            <a:ext cx="3885616" cy="2557463"/>
          </a:xfrm>
        </p:spPr>
        <p:txBody>
          <a:bodyPr>
            <a:noAutofit/>
          </a:bodyPr>
          <a:lstStyle/>
          <a:p>
            <a:pPr algn="l"/>
            <a:r>
              <a:rPr lang="en-US" sz="2400" dirty="0">
                <a:latin typeface="Avenir Book" charset="0"/>
                <a:ea typeface="Avenir Book" charset="0"/>
                <a:cs typeface="Avenir Book" charset="0"/>
              </a:rPr>
              <a:t>Cells are colored by cell type.</a:t>
            </a:r>
            <a:br>
              <a:rPr lang="en-US" sz="2400" dirty="0">
                <a:latin typeface="Avenir Book" charset="0"/>
                <a:ea typeface="Avenir Book" charset="0"/>
                <a:cs typeface="Avenir Book" charset="0"/>
              </a:rPr>
            </a:br>
            <a:br>
              <a:rPr lang="en-US" sz="2400" dirty="0">
                <a:latin typeface="Avenir Book" charset="0"/>
                <a:ea typeface="Avenir Book" charset="0"/>
                <a:cs typeface="Avenir Book" charset="0"/>
              </a:rPr>
            </a:br>
            <a:r>
              <a:rPr lang="en-US" sz="2400" dirty="0">
                <a:latin typeface="Avenir Book" charset="0"/>
                <a:ea typeface="Avenir Book" charset="0"/>
                <a:cs typeface="Avenir Book" charset="0"/>
              </a:rPr>
              <a:t>Symbols represent different batches.</a:t>
            </a:r>
          </a:p>
        </p:txBody>
      </p:sp>
      <p:sp>
        <p:nvSpPr>
          <p:cNvPr id="6" name="scRNA-Seq from fresh cells"/>
          <p:cNvSpPr txBox="1">
            <a:spLocks/>
          </p:cNvSpPr>
          <p:nvPr/>
        </p:nvSpPr>
        <p:spPr>
          <a:xfrm>
            <a:off x="0" y="21052"/>
            <a:ext cx="12191999" cy="1143001"/>
          </a:xfrm>
          <a:prstGeom prst="rect">
            <a:avLst/>
          </a:prstGeom>
        </p:spPr>
        <p:txBody>
          <a:bodyPr lIns="45719" tIns="45719" rIns="45719" bIns="45719" anchor="ctr">
            <a:normAutofit/>
          </a:bodyPr>
          <a:lstStyle>
            <a:lvl1pPr marL="0" marR="0" indent="0" algn="ctr" defTabSz="914400" latinLnBrk="0">
              <a:lnSpc>
                <a:spcPct val="100000"/>
              </a:lnSpc>
              <a:spcBef>
                <a:spcPts val="0"/>
              </a:spcBef>
              <a:spcAft>
                <a:spcPts val="0"/>
              </a:spcAft>
              <a:buClrTx/>
              <a:buSzTx/>
              <a:buFontTx/>
              <a:buNone/>
              <a:tabLst/>
              <a:defRPr sz="6400" b="0" i="0" u="none" strike="noStrike" cap="none" spc="0" baseline="0">
                <a:ln>
                  <a:noFill/>
                </a:ln>
                <a:solidFill>
                  <a:srgbClr val="011A99"/>
                </a:solidFill>
                <a:uFillTx/>
                <a:latin typeface="Avenir Black"/>
                <a:ea typeface="Avenir Black"/>
                <a:cs typeface="Avenir Black"/>
                <a:sym typeface="Avenir Black"/>
              </a:defRPr>
            </a:lvl1pPr>
            <a:lvl2pPr marL="0" marR="0" indent="1143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2pPr>
            <a:lvl3pPr marL="0" marR="0" indent="2286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3pPr>
            <a:lvl4pPr marL="0" marR="0" indent="3429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4pPr>
            <a:lvl5pPr marL="0" marR="0" indent="4572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5pPr>
            <a:lvl6pPr marL="0" marR="0" indent="5715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6pPr>
            <a:lvl7pPr marL="0" marR="0" indent="6858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7pPr>
            <a:lvl8pPr marL="0" marR="0" indent="8001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8pPr>
            <a:lvl9pPr marL="0" marR="0" indent="9144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11A99"/>
                </a:solidFill>
                <a:effectLst/>
                <a:uLnTx/>
                <a:uFillTx/>
                <a:latin typeface="Avenir Black"/>
                <a:sym typeface="Avenir Black"/>
              </a:rPr>
              <a:t>Distinguishing biological effects from technical, batch effects is a difficult problem</a:t>
            </a:r>
          </a:p>
        </p:txBody>
      </p:sp>
      <p:sp>
        <p:nvSpPr>
          <p:cNvPr id="3" name="Rectangle 2"/>
          <p:cNvSpPr/>
          <p:nvPr/>
        </p:nvSpPr>
        <p:spPr>
          <a:xfrm>
            <a:off x="2133599" y="5491533"/>
            <a:ext cx="7924801" cy="138499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Pct val="100000"/>
              <a:buFontTx/>
              <a:buNone/>
              <a:tabLst/>
              <a:defRPr sz="2300"/>
            </a:pPr>
            <a:r>
              <a:rPr kumimoji="0" lang="en-US" sz="2800" b="0" i="0" u="none" strike="noStrike" kern="1200" cap="none" spc="0" normalizeH="0" baseline="0" noProof="0" dirty="0">
                <a:ln>
                  <a:noFill/>
                </a:ln>
                <a:solidFill>
                  <a:prstClr val="black"/>
                </a:solidFill>
                <a:effectLst/>
                <a:uLnTx/>
                <a:uFillTx/>
                <a:latin typeface="Avenir Book" charset="0"/>
                <a:ea typeface="Avenir Book" charset="0"/>
                <a:cs typeface="Avenir Book" charset="0"/>
              </a:rPr>
              <a:t>Correcting for batch effects allows us to combine datasets and boost biological signal, while reducing technical confounders</a:t>
            </a:r>
          </a:p>
        </p:txBody>
      </p:sp>
    </p:spTree>
    <p:extLst>
      <p:ext uri="{BB962C8B-B14F-4D97-AF65-F5344CB8AC3E}">
        <p14:creationId xmlns:p14="http://schemas.microsoft.com/office/powerpoint/2010/main" val="4143231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cRNA-Seq from fresh cells"/>
          <p:cNvSpPr txBox="1">
            <a:spLocks/>
          </p:cNvSpPr>
          <p:nvPr/>
        </p:nvSpPr>
        <p:spPr>
          <a:xfrm>
            <a:off x="0" y="21052"/>
            <a:ext cx="12191999" cy="1143001"/>
          </a:xfrm>
          <a:prstGeom prst="rect">
            <a:avLst/>
          </a:prstGeom>
        </p:spPr>
        <p:txBody>
          <a:bodyPr lIns="45719" tIns="45719" rIns="45719" bIns="45719" anchor="ctr">
            <a:normAutofit/>
          </a:bodyPr>
          <a:lstStyle>
            <a:lvl1pPr marL="0" marR="0" indent="0" algn="ctr" defTabSz="914400" latinLnBrk="0">
              <a:lnSpc>
                <a:spcPct val="100000"/>
              </a:lnSpc>
              <a:spcBef>
                <a:spcPts val="0"/>
              </a:spcBef>
              <a:spcAft>
                <a:spcPts val="0"/>
              </a:spcAft>
              <a:buClrTx/>
              <a:buSzTx/>
              <a:buFontTx/>
              <a:buNone/>
              <a:tabLst/>
              <a:defRPr sz="6400" b="0" i="0" u="none" strike="noStrike" cap="none" spc="0" baseline="0">
                <a:ln>
                  <a:noFill/>
                </a:ln>
                <a:solidFill>
                  <a:srgbClr val="011A99"/>
                </a:solidFill>
                <a:uFillTx/>
                <a:latin typeface="Avenir Black"/>
                <a:ea typeface="Avenir Black"/>
                <a:cs typeface="Avenir Black"/>
                <a:sym typeface="Avenir Black"/>
              </a:defRPr>
            </a:lvl1pPr>
            <a:lvl2pPr marL="0" marR="0" indent="1143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2pPr>
            <a:lvl3pPr marL="0" marR="0" indent="2286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3pPr>
            <a:lvl4pPr marL="0" marR="0" indent="3429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4pPr>
            <a:lvl5pPr marL="0" marR="0" indent="4572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5pPr>
            <a:lvl6pPr marL="0" marR="0" indent="5715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6pPr>
            <a:lvl7pPr marL="0" marR="0" indent="6858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7pPr>
            <a:lvl8pPr marL="0" marR="0" indent="8001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8pPr>
            <a:lvl9pPr marL="0" marR="0" indent="9144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11A99"/>
                </a:solidFill>
                <a:effectLst/>
                <a:uLnTx/>
                <a:uFillTx/>
                <a:latin typeface="Avenir Black"/>
                <a:sym typeface="Avenir Black"/>
              </a:rPr>
              <a:t>Batch effects: technical sources from experimental design</a:t>
            </a:r>
          </a:p>
        </p:txBody>
      </p:sp>
      <p:sp>
        <p:nvSpPr>
          <p:cNvPr id="9" name="Rectangle 8">
            <a:extLst>
              <a:ext uri="{FF2B5EF4-FFF2-40B4-BE49-F238E27FC236}">
                <a16:creationId xmlns:a16="http://schemas.microsoft.com/office/drawing/2014/main" id="{7C060F16-5F03-0441-89F5-A96A10335405}"/>
              </a:ext>
            </a:extLst>
          </p:cNvPr>
          <p:cNvSpPr/>
          <p:nvPr/>
        </p:nvSpPr>
        <p:spPr>
          <a:xfrm>
            <a:off x="4267200" y="6581001"/>
            <a:ext cx="7924801" cy="307777"/>
          </a:xfrm>
          <a:prstGeom prst="rect">
            <a:avLst/>
          </a:prstGeom>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venir Book" charset="0"/>
                <a:ea typeface="Avenir Book" charset="0"/>
                <a:cs typeface="Avenir Book" charset="0"/>
              </a:rPr>
              <a:t>https://</a:t>
            </a:r>
            <a:r>
              <a:rPr kumimoji="0" lang="en-US" sz="1400" b="0" i="0" u="none" strike="noStrike" kern="1200" cap="none" spc="0" normalizeH="0" baseline="0" noProof="0" dirty="0" err="1">
                <a:ln>
                  <a:noFill/>
                </a:ln>
                <a:solidFill>
                  <a:prstClr val="black"/>
                </a:solidFill>
                <a:effectLst/>
                <a:uLnTx/>
                <a:uFillTx/>
                <a:latin typeface="Avenir Book" charset="0"/>
                <a:ea typeface="Avenir Book" charset="0"/>
                <a:cs typeface="Avenir Book" charset="0"/>
              </a:rPr>
              <a:t>scrnaseq-course.cog.sanger.ac.uk</a:t>
            </a:r>
            <a:r>
              <a:rPr kumimoji="0" lang="en-US" sz="1400" b="0" i="0" u="none" strike="noStrike" kern="1200" cap="none" spc="0" normalizeH="0" baseline="0" noProof="0" dirty="0">
                <a:ln>
                  <a:noFill/>
                </a:ln>
                <a:solidFill>
                  <a:prstClr val="black"/>
                </a:solidFill>
                <a:effectLst/>
                <a:uLnTx/>
                <a:uFillTx/>
                <a:latin typeface="Avenir Book" charset="0"/>
                <a:ea typeface="Avenir Book" charset="0"/>
                <a:cs typeface="Avenir Book" charset="0"/>
              </a:rPr>
              <a:t>/website/ideal-scrnaseq-pipeline-as-of-oct-2017.html</a:t>
            </a:r>
          </a:p>
        </p:txBody>
      </p:sp>
      <p:sp>
        <p:nvSpPr>
          <p:cNvPr id="5" name="Rectangle 4">
            <a:extLst>
              <a:ext uri="{FF2B5EF4-FFF2-40B4-BE49-F238E27FC236}">
                <a16:creationId xmlns:a16="http://schemas.microsoft.com/office/drawing/2014/main" id="{8DF1AD58-2BD1-DD92-2A65-AF7FC87F73CD}"/>
              </a:ext>
            </a:extLst>
          </p:cNvPr>
          <p:cNvSpPr/>
          <p:nvPr/>
        </p:nvSpPr>
        <p:spPr>
          <a:xfrm>
            <a:off x="1037063" y="1703692"/>
            <a:ext cx="2542477" cy="1554957"/>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v</a:t>
            </a:r>
          </a:p>
        </p:txBody>
      </p:sp>
      <p:sp>
        <p:nvSpPr>
          <p:cNvPr id="12" name="Rectangle 11">
            <a:extLst>
              <a:ext uri="{FF2B5EF4-FFF2-40B4-BE49-F238E27FC236}">
                <a16:creationId xmlns:a16="http://schemas.microsoft.com/office/drawing/2014/main" id="{B5633AA9-D6F7-A5BB-0ACB-E31D0218F2B7}"/>
              </a:ext>
            </a:extLst>
          </p:cNvPr>
          <p:cNvSpPr/>
          <p:nvPr/>
        </p:nvSpPr>
        <p:spPr>
          <a:xfrm>
            <a:off x="1008510" y="3381634"/>
            <a:ext cx="2542477" cy="1554957"/>
          </a:xfrm>
          <a:prstGeom prst="rect">
            <a:avLst/>
          </a:prstGeom>
          <a:noFill/>
          <a:ln w="57150">
            <a:solidFill>
              <a:srgbClr val="00137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v</a:t>
            </a:r>
          </a:p>
        </p:txBody>
      </p:sp>
      <p:sp>
        <p:nvSpPr>
          <p:cNvPr id="13" name="Rectangle 12">
            <a:extLst>
              <a:ext uri="{FF2B5EF4-FFF2-40B4-BE49-F238E27FC236}">
                <a16:creationId xmlns:a16="http://schemas.microsoft.com/office/drawing/2014/main" id="{E04BDD14-79C6-AF0A-1B6D-2BA1067C0667}"/>
              </a:ext>
            </a:extLst>
          </p:cNvPr>
          <p:cNvSpPr/>
          <p:nvPr/>
        </p:nvSpPr>
        <p:spPr>
          <a:xfrm>
            <a:off x="1037063" y="5089919"/>
            <a:ext cx="2542477" cy="1554957"/>
          </a:xfrm>
          <a:prstGeom prst="rect">
            <a:avLst/>
          </a:prstGeom>
          <a:noFill/>
          <a:ln w="57150">
            <a:solidFill>
              <a:srgbClr val="2AA02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v</a:t>
            </a:r>
          </a:p>
        </p:txBody>
      </p:sp>
      <p:sp>
        <p:nvSpPr>
          <p:cNvPr id="14" name="TextBox 13">
            <a:extLst>
              <a:ext uri="{FF2B5EF4-FFF2-40B4-BE49-F238E27FC236}">
                <a16:creationId xmlns:a16="http://schemas.microsoft.com/office/drawing/2014/main" id="{9860CF4D-C9C5-5508-8F4E-EA79BD93BAFD}"/>
              </a:ext>
            </a:extLst>
          </p:cNvPr>
          <p:cNvSpPr txBox="1"/>
          <p:nvPr/>
        </p:nvSpPr>
        <p:spPr>
          <a:xfrm>
            <a:off x="1037063" y="1132715"/>
            <a:ext cx="2608406" cy="369332"/>
          </a:xfrm>
          <a:prstGeom prst="rect">
            <a:avLst/>
          </a:prstGeom>
          <a:noFill/>
        </p:spPr>
        <p:txBody>
          <a:bodyPr wrap="none" rtlCol="0">
            <a:spAutoFit/>
          </a:bodyPr>
          <a:lstStyle/>
          <a:p>
            <a:r>
              <a:rPr lang="en-US" dirty="0"/>
              <a:t>Completely confounded</a:t>
            </a:r>
          </a:p>
        </p:txBody>
      </p:sp>
      <p:sp>
        <p:nvSpPr>
          <p:cNvPr id="15" name="TextBox 14">
            <a:extLst>
              <a:ext uri="{FF2B5EF4-FFF2-40B4-BE49-F238E27FC236}">
                <a16:creationId xmlns:a16="http://schemas.microsoft.com/office/drawing/2014/main" id="{5FEFAE86-21F0-AF13-F08A-272A7E55F8B9}"/>
              </a:ext>
            </a:extLst>
          </p:cNvPr>
          <p:cNvSpPr txBox="1"/>
          <p:nvPr/>
        </p:nvSpPr>
        <p:spPr>
          <a:xfrm>
            <a:off x="8477762" y="1579508"/>
            <a:ext cx="1685077" cy="369332"/>
          </a:xfrm>
          <a:prstGeom prst="rect">
            <a:avLst/>
          </a:prstGeom>
          <a:noFill/>
        </p:spPr>
        <p:txBody>
          <a:bodyPr wrap="none" rtlCol="0">
            <a:spAutoFit/>
          </a:bodyPr>
          <a:lstStyle/>
          <a:p>
            <a:r>
              <a:rPr lang="en-US" dirty="0"/>
              <a:t>Unconfounded</a:t>
            </a:r>
          </a:p>
        </p:txBody>
      </p:sp>
      <p:sp>
        <p:nvSpPr>
          <p:cNvPr id="16" name="TextBox 15">
            <a:extLst>
              <a:ext uri="{FF2B5EF4-FFF2-40B4-BE49-F238E27FC236}">
                <a16:creationId xmlns:a16="http://schemas.microsoft.com/office/drawing/2014/main" id="{CEDE8749-3D1C-997B-AA50-5B1B3B5AECF0}"/>
              </a:ext>
            </a:extLst>
          </p:cNvPr>
          <p:cNvSpPr txBox="1"/>
          <p:nvPr/>
        </p:nvSpPr>
        <p:spPr>
          <a:xfrm>
            <a:off x="3579540" y="2265070"/>
            <a:ext cx="2582758" cy="369332"/>
          </a:xfrm>
          <a:prstGeom prst="rect">
            <a:avLst/>
          </a:prstGeom>
          <a:noFill/>
        </p:spPr>
        <p:txBody>
          <a:bodyPr wrap="none" rtlCol="0">
            <a:spAutoFit/>
          </a:bodyPr>
          <a:lstStyle/>
          <a:p>
            <a:r>
              <a:rPr lang="en-US" b="1" dirty="0">
                <a:solidFill>
                  <a:srgbClr val="DE001B"/>
                </a:solidFill>
              </a:rPr>
              <a:t>Biological condition 1</a:t>
            </a:r>
          </a:p>
        </p:txBody>
      </p:sp>
      <p:sp>
        <p:nvSpPr>
          <p:cNvPr id="17" name="TextBox 16">
            <a:extLst>
              <a:ext uri="{FF2B5EF4-FFF2-40B4-BE49-F238E27FC236}">
                <a16:creationId xmlns:a16="http://schemas.microsoft.com/office/drawing/2014/main" id="{173861A2-8A65-C489-C2F9-CE40F558CDCC}"/>
              </a:ext>
            </a:extLst>
          </p:cNvPr>
          <p:cNvSpPr txBox="1"/>
          <p:nvPr/>
        </p:nvSpPr>
        <p:spPr>
          <a:xfrm>
            <a:off x="3579540" y="3932629"/>
            <a:ext cx="2582758" cy="369332"/>
          </a:xfrm>
          <a:prstGeom prst="rect">
            <a:avLst/>
          </a:prstGeom>
          <a:noFill/>
        </p:spPr>
        <p:txBody>
          <a:bodyPr wrap="none" rtlCol="0">
            <a:spAutoFit/>
          </a:bodyPr>
          <a:lstStyle/>
          <a:p>
            <a:r>
              <a:rPr lang="en-US" b="1" dirty="0">
                <a:solidFill>
                  <a:srgbClr val="00137F"/>
                </a:solidFill>
              </a:rPr>
              <a:t>Biological condition 2</a:t>
            </a:r>
          </a:p>
        </p:txBody>
      </p:sp>
      <p:sp>
        <p:nvSpPr>
          <p:cNvPr id="18" name="TextBox 17">
            <a:extLst>
              <a:ext uri="{FF2B5EF4-FFF2-40B4-BE49-F238E27FC236}">
                <a16:creationId xmlns:a16="http://schemas.microsoft.com/office/drawing/2014/main" id="{9CAE8C74-5C9F-F90F-DE57-E65386D7A433}"/>
              </a:ext>
            </a:extLst>
          </p:cNvPr>
          <p:cNvSpPr txBox="1"/>
          <p:nvPr/>
        </p:nvSpPr>
        <p:spPr>
          <a:xfrm>
            <a:off x="3645469" y="5780911"/>
            <a:ext cx="2582758" cy="369332"/>
          </a:xfrm>
          <a:prstGeom prst="rect">
            <a:avLst/>
          </a:prstGeom>
          <a:noFill/>
        </p:spPr>
        <p:txBody>
          <a:bodyPr wrap="none" rtlCol="0">
            <a:spAutoFit/>
          </a:bodyPr>
          <a:lstStyle/>
          <a:p>
            <a:r>
              <a:rPr lang="en-US" b="1" dirty="0">
                <a:solidFill>
                  <a:srgbClr val="009900"/>
                </a:solidFill>
              </a:rPr>
              <a:t>Biological condition 3</a:t>
            </a:r>
          </a:p>
        </p:txBody>
      </p:sp>
      <p:pic>
        <p:nvPicPr>
          <p:cNvPr id="1030" name="Picture 6" descr="Chromium Next GEM Single Cell 3' v3.1: Reagent &amp; Workflow Updates">
            <a:extLst>
              <a:ext uri="{FF2B5EF4-FFF2-40B4-BE49-F238E27FC236}">
                <a16:creationId xmlns:a16="http://schemas.microsoft.com/office/drawing/2014/main" id="{70E034CD-73AA-01A2-4FAF-F799107D72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8573" y="1764174"/>
            <a:ext cx="2241396" cy="1472686"/>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6" descr="Chromium Next GEM Single Cell 3' v3.1: Reagent &amp; Workflow Updates">
            <a:extLst>
              <a:ext uri="{FF2B5EF4-FFF2-40B4-BE49-F238E27FC236}">
                <a16:creationId xmlns:a16="http://schemas.microsoft.com/office/drawing/2014/main" id="{742E69F3-3506-0884-00ED-000D155D8E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2090" y="3429000"/>
            <a:ext cx="2241396" cy="1472686"/>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6" descr="Chromium Next GEM Single Cell 3' v3.1: Reagent &amp; Workflow Updates">
            <a:extLst>
              <a:ext uri="{FF2B5EF4-FFF2-40B4-BE49-F238E27FC236}">
                <a16:creationId xmlns:a16="http://schemas.microsoft.com/office/drawing/2014/main" id="{D79E5F85-9F13-A51F-52D1-D63BECEF6C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7603" y="5131054"/>
            <a:ext cx="2241396" cy="1472686"/>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6" descr="Chromium Next GEM Single Cell 3' v3.1: Reagent &amp; Workflow Updates">
            <a:extLst>
              <a:ext uri="{FF2B5EF4-FFF2-40B4-BE49-F238E27FC236}">
                <a16:creationId xmlns:a16="http://schemas.microsoft.com/office/drawing/2014/main" id="{321CAFEB-B94B-25BF-F63C-F2C578EBB2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46918" y="2450838"/>
            <a:ext cx="4510505" cy="2963581"/>
          </a:xfrm>
          <a:prstGeom prst="rect">
            <a:avLst/>
          </a:prstGeom>
          <a:noFill/>
          <a:extLst>
            <a:ext uri="{909E8E84-426E-40DD-AFC4-6F175D3DCCD1}">
              <a14:hiddenFill xmlns:a14="http://schemas.microsoft.com/office/drawing/2010/main">
                <a:solidFill>
                  <a:srgbClr val="FFFFFF"/>
                </a:solidFill>
              </a14:hiddenFill>
            </a:ext>
          </a:extLst>
        </p:spPr>
      </p:pic>
      <p:sp>
        <p:nvSpPr>
          <p:cNvPr id="22" name="Oval 21">
            <a:extLst>
              <a:ext uri="{FF2B5EF4-FFF2-40B4-BE49-F238E27FC236}">
                <a16:creationId xmlns:a16="http://schemas.microsoft.com/office/drawing/2014/main" id="{273AEA10-645A-23E1-C129-347DD5843AC8}"/>
              </a:ext>
            </a:extLst>
          </p:cNvPr>
          <p:cNvSpPr/>
          <p:nvPr/>
        </p:nvSpPr>
        <p:spPr>
          <a:xfrm>
            <a:off x="7834184" y="4252534"/>
            <a:ext cx="403655" cy="352418"/>
          </a:xfrm>
          <a:prstGeom prst="ellipse">
            <a:avLst/>
          </a:prstGeom>
          <a:solidFill>
            <a:srgbClr val="DE001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75FC68A9-5497-71E1-9D4A-6617099352BF}"/>
              </a:ext>
            </a:extLst>
          </p:cNvPr>
          <p:cNvSpPr/>
          <p:nvPr/>
        </p:nvSpPr>
        <p:spPr>
          <a:xfrm>
            <a:off x="8246077" y="4252534"/>
            <a:ext cx="403655" cy="352418"/>
          </a:xfrm>
          <a:prstGeom prst="ellipse">
            <a:avLst/>
          </a:prstGeom>
          <a:solidFill>
            <a:srgbClr val="00137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00137F"/>
              </a:solidFill>
            </a:endParaRPr>
          </a:p>
        </p:txBody>
      </p:sp>
      <p:sp>
        <p:nvSpPr>
          <p:cNvPr id="24" name="Oval 23">
            <a:extLst>
              <a:ext uri="{FF2B5EF4-FFF2-40B4-BE49-F238E27FC236}">
                <a16:creationId xmlns:a16="http://schemas.microsoft.com/office/drawing/2014/main" id="{89BE95BA-5F91-B69C-8682-DF43A2AC2D59}"/>
              </a:ext>
            </a:extLst>
          </p:cNvPr>
          <p:cNvSpPr/>
          <p:nvPr/>
        </p:nvSpPr>
        <p:spPr>
          <a:xfrm>
            <a:off x="8649732" y="4252534"/>
            <a:ext cx="403655" cy="352418"/>
          </a:xfrm>
          <a:prstGeom prst="ellipse">
            <a:avLst/>
          </a:prstGeom>
          <a:solidFill>
            <a:srgbClr val="0099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373670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troduction to the rapidly expanding world of single-cell transcriptomics…"/>
          <p:cNvSpPr txBox="1"/>
          <p:nvPr/>
        </p:nvSpPr>
        <p:spPr>
          <a:xfrm>
            <a:off x="336470" y="1314922"/>
            <a:ext cx="6746231" cy="2764664"/>
          </a:xfrm>
          <a:prstGeom prst="rect">
            <a:avLst/>
          </a:prstGeom>
          <a:ln w="12700">
            <a:miter lim="400000"/>
          </a:ln>
          <a:extLst>
            <a:ext uri="{C572A759-6A51-4108-AA02-DFA0A04FC94B}">
              <ma14:wrappingTextBoxFlag xmlns="" xmlns:ma14="http://schemas.microsoft.com/office/mac/drawingml/2011/main" val="1"/>
            </a:ext>
          </a:extLst>
        </p:spPr>
        <p:txBody>
          <a:bodyPr wrap="square" lIns="45718" tIns="45718" rIns="45718" bIns="45718">
            <a:spAutoFit/>
          </a:bodyPr>
          <a:lstStyle/>
          <a:p>
            <a:pPr marL="228599" marR="0" lvl="0" indent="-228599" algn="l" defTabSz="914400" rtl="0" eaLnBrk="1" fontAlgn="auto" latinLnBrk="0" hangingPunct="1">
              <a:lnSpc>
                <a:spcPct val="125000"/>
              </a:lnSpc>
              <a:spcBef>
                <a:spcPts val="0"/>
              </a:spcBef>
              <a:spcAft>
                <a:spcPts val="0"/>
              </a:spcAft>
              <a:buClrTx/>
              <a:buSzPct val="100000"/>
              <a:buFontTx/>
              <a:buChar char="•"/>
              <a:tabLst/>
              <a:defRPr sz="2300"/>
            </a:pPr>
            <a:r>
              <a:rPr kumimoji="0" lang="en-US" sz="2000" b="0" i="0" u="none" strike="noStrike" kern="1200" cap="none" spc="0" normalizeH="0" baseline="0" noProof="0" dirty="0">
                <a:ln>
                  <a:noFill/>
                </a:ln>
                <a:solidFill>
                  <a:prstClr val="black"/>
                </a:solidFill>
                <a:effectLst/>
                <a:uLnTx/>
                <a:uFillTx/>
                <a:latin typeface="Avenir Book" charset="0"/>
                <a:ea typeface="Avenir Book" charset="0"/>
                <a:cs typeface="Avenir Book" charset="0"/>
                <a:sym typeface="Avenir Heavy"/>
              </a:rPr>
              <a:t>Differences in how samples are sequenced</a:t>
            </a:r>
          </a:p>
          <a:p>
            <a:pPr marL="685799" marR="0" lvl="1" indent="-228599" algn="l" defTabSz="914400" rtl="0" eaLnBrk="1" fontAlgn="auto" latinLnBrk="0" hangingPunct="1">
              <a:lnSpc>
                <a:spcPct val="125000"/>
              </a:lnSpc>
              <a:spcBef>
                <a:spcPts val="0"/>
              </a:spcBef>
              <a:spcAft>
                <a:spcPts val="0"/>
              </a:spcAft>
              <a:buClrTx/>
              <a:buSzPct val="100000"/>
              <a:buFontTx/>
              <a:buChar char="•"/>
              <a:tabLst/>
              <a:defRPr sz="2300"/>
            </a:pPr>
            <a:r>
              <a:rPr kumimoji="0" lang="en-US" sz="2000" b="0" i="0" u="none" strike="noStrike" kern="1200" cap="none" spc="0" normalizeH="0" baseline="0" noProof="0" dirty="0">
                <a:ln>
                  <a:noFill/>
                </a:ln>
                <a:solidFill>
                  <a:prstClr val="black"/>
                </a:solidFill>
                <a:effectLst/>
                <a:uLnTx/>
                <a:uFillTx/>
                <a:latin typeface="Avenir Book" charset="0"/>
                <a:ea typeface="Avenir Book" charset="0"/>
                <a:cs typeface="Avenir Book" charset="0"/>
                <a:sym typeface="Avenir Heavy"/>
              </a:rPr>
              <a:t>sequencing depth and saturation</a:t>
            </a:r>
          </a:p>
          <a:p>
            <a:pPr marL="685799" marR="0" lvl="1" indent="-228599" algn="l" defTabSz="914400" rtl="0" eaLnBrk="1" fontAlgn="auto" latinLnBrk="0" hangingPunct="1">
              <a:lnSpc>
                <a:spcPct val="125000"/>
              </a:lnSpc>
              <a:spcBef>
                <a:spcPts val="0"/>
              </a:spcBef>
              <a:spcAft>
                <a:spcPts val="0"/>
              </a:spcAft>
              <a:buClrTx/>
              <a:buSzPct val="100000"/>
              <a:buFontTx/>
              <a:buChar char="•"/>
              <a:tabLst/>
              <a:defRPr sz="2300"/>
            </a:pPr>
            <a:r>
              <a:rPr kumimoji="0" lang="en-US" sz="2000" b="0" i="0" u="none" strike="noStrike" kern="1200" cap="none" spc="0" normalizeH="0" baseline="0" noProof="0" dirty="0">
                <a:ln>
                  <a:noFill/>
                </a:ln>
                <a:solidFill>
                  <a:prstClr val="black"/>
                </a:solidFill>
                <a:effectLst/>
                <a:uLnTx/>
                <a:uFillTx/>
                <a:latin typeface="Avenir Book" charset="0"/>
                <a:ea typeface="Avenir Book" charset="0"/>
                <a:cs typeface="Avenir Book" charset="0"/>
                <a:sym typeface="Avenir Heavy"/>
              </a:rPr>
              <a:t>sequencing instrument</a:t>
            </a:r>
          </a:p>
          <a:p>
            <a:pPr marL="228599" indent="-228599" eaLnBrk="1" fontAlgn="auto" hangingPunct="1">
              <a:lnSpc>
                <a:spcPct val="125000"/>
              </a:lnSpc>
              <a:spcBef>
                <a:spcPts val="0"/>
              </a:spcBef>
              <a:spcAft>
                <a:spcPts val="0"/>
              </a:spcAft>
              <a:buSzPct val="100000"/>
              <a:buFontTx/>
              <a:buChar char="•"/>
              <a:defRPr sz="2300"/>
            </a:pPr>
            <a:r>
              <a:rPr lang="en-US" sz="2000" dirty="0">
                <a:solidFill>
                  <a:prstClr val="black"/>
                </a:solidFill>
                <a:latin typeface="Avenir Book" charset="0"/>
                <a:ea typeface="Avenir Book" charset="0"/>
                <a:cs typeface="Avenir Book" charset="0"/>
                <a:sym typeface="Avenir Heavy"/>
              </a:rPr>
              <a:t>Differences in how samples were collected</a:t>
            </a:r>
          </a:p>
          <a:p>
            <a:pPr marL="685799" lvl="1" indent="-228599" eaLnBrk="1" fontAlgn="auto" hangingPunct="1">
              <a:lnSpc>
                <a:spcPct val="125000"/>
              </a:lnSpc>
              <a:spcBef>
                <a:spcPts val="0"/>
              </a:spcBef>
              <a:spcAft>
                <a:spcPts val="0"/>
              </a:spcAft>
              <a:buSzPct val="100000"/>
              <a:buFontTx/>
              <a:buChar char="•"/>
              <a:defRPr sz="2300"/>
            </a:pPr>
            <a:r>
              <a:rPr kumimoji="0" lang="en-US" sz="2000" b="0" i="0" u="none" strike="noStrike" kern="1200" cap="none" spc="0" normalizeH="0" baseline="0" noProof="0" dirty="0">
                <a:ln>
                  <a:noFill/>
                </a:ln>
                <a:solidFill>
                  <a:prstClr val="black"/>
                </a:solidFill>
                <a:effectLst/>
                <a:uLnTx/>
                <a:uFillTx/>
                <a:latin typeface="Avenir Book" charset="0"/>
                <a:ea typeface="Avenir Book" charset="0"/>
                <a:cs typeface="Avenir Book" charset="0"/>
                <a:sym typeface="Avenir Heavy"/>
              </a:rPr>
              <a:t>Site and time of collection</a:t>
            </a:r>
          </a:p>
          <a:p>
            <a:pPr marL="685799" lvl="1" indent="-228599" eaLnBrk="1" fontAlgn="auto" hangingPunct="1">
              <a:lnSpc>
                <a:spcPct val="125000"/>
              </a:lnSpc>
              <a:spcBef>
                <a:spcPts val="0"/>
              </a:spcBef>
              <a:spcAft>
                <a:spcPts val="0"/>
              </a:spcAft>
              <a:buSzPct val="100000"/>
              <a:buFontTx/>
              <a:buChar char="•"/>
              <a:defRPr sz="2300"/>
            </a:pPr>
            <a:r>
              <a:rPr lang="en-US" sz="2000" dirty="0">
                <a:solidFill>
                  <a:prstClr val="black"/>
                </a:solidFill>
                <a:latin typeface="Avenir Book" charset="0"/>
                <a:ea typeface="Avenir Book" charset="0"/>
                <a:cs typeface="Avenir Book" charset="0"/>
                <a:sym typeface="Avenir Heavy"/>
              </a:rPr>
              <a:t>Experimental protocol used (i.e. tissue dissociation)</a:t>
            </a:r>
          </a:p>
          <a:p>
            <a:pPr marL="1142999" lvl="2" indent="-228599" eaLnBrk="1" fontAlgn="auto" hangingPunct="1">
              <a:lnSpc>
                <a:spcPct val="125000"/>
              </a:lnSpc>
              <a:spcBef>
                <a:spcPts val="0"/>
              </a:spcBef>
              <a:spcAft>
                <a:spcPts val="0"/>
              </a:spcAft>
              <a:buSzPct val="100000"/>
              <a:buFontTx/>
              <a:buChar char="•"/>
              <a:defRPr sz="2300"/>
            </a:pPr>
            <a:endParaRPr kumimoji="0" lang="en-US" sz="2000" b="0" i="0" u="none" strike="noStrike" kern="1200" cap="none" spc="0" normalizeH="0" baseline="0" noProof="0" dirty="0">
              <a:ln>
                <a:noFill/>
              </a:ln>
              <a:solidFill>
                <a:prstClr val="black"/>
              </a:solidFill>
              <a:effectLst/>
              <a:uLnTx/>
              <a:uFillTx/>
              <a:latin typeface="Avenir Book" charset="0"/>
              <a:ea typeface="Avenir Book" charset="0"/>
              <a:cs typeface="Avenir Book" charset="0"/>
              <a:sym typeface="Avenir Heavy"/>
            </a:endParaRPr>
          </a:p>
        </p:txBody>
      </p:sp>
      <p:grpSp>
        <p:nvGrpSpPr>
          <p:cNvPr id="4" name="Group"/>
          <p:cNvGrpSpPr>
            <a:grpSpLocks noChangeAspect="1"/>
          </p:cNvGrpSpPr>
          <p:nvPr/>
        </p:nvGrpSpPr>
        <p:grpSpPr>
          <a:xfrm>
            <a:off x="7708944" y="1028129"/>
            <a:ext cx="3808295" cy="5532930"/>
            <a:chOff x="0" y="0"/>
            <a:chExt cx="2857546" cy="4109323"/>
          </a:xfrm>
        </p:grpSpPr>
        <p:pic>
          <p:nvPicPr>
            <p:cNvPr id="5" name="Image" descr="Image"/>
            <p:cNvPicPr>
              <a:picLocks noChangeAspect="1"/>
            </p:cNvPicPr>
            <p:nvPr/>
          </p:nvPicPr>
          <p:blipFill>
            <a:blip r:embed="rId2"/>
            <a:srcRect t="9926" b="9926"/>
            <a:stretch>
              <a:fillRect/>
            </a:stretch>
          </p:blipFill>
          <p:spPr>
            <a:xfrm>
              <a:off x="0" y="1555534"/>
              <a:ext cx="2234994" cy="1531585"/>
            </a:xfrm>
            <a:prstGeom prst="rect">
              <a:avLst/>
            </a:prstGeom>
            <a:ln w="12700" cap="flat">
              <a:noFill/>
              <a:miter lim="400000"/>
            </a:ln>
            <a:effectLst/>
          </p:spPr>
        </p:pic>
        <p:sp>
          <p:nvSpPr>
            <p:cNvPr id="6" name="~ 500M reads total"/>
            <p:cNvSpPr txBox="1"/>
            <p:nvPr/>
          </p:nvSpPr>
          <p:spPr>
            <a:xfrm>
              <a:off x="611149" y="3045196"/>
              <a:ext cx="1368963" cy="293733"/>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35718" tIns="35718" rIns="35718" bIns="35718" numCol="1" anchor="ctr">
              <a:spAutoFit/>
            </a:bodyPr>
            <a:lstStyle>
              <a:lvl1pPr defTabSz="410765">
                <a:lnSpc>
                  <a:spcPct val="120000"/>
                </a:lnSpc>
                <a:defRPr sz="1200">
                  <a:latin typeface="Helvetica Light"/>
                  <a:ea typeface="Helvetica Light"/>
                  <a:cs typeface="Helvetica Light"/>
                  <a:sym typeface="Helvetica Light"/>
                </a:defRPr>
              </a:lvl1pPr>
            </a:lstStyle>
            <a:p>
              <a:pPr marL="0" marR="0" lvl="0" indent="0" algn="l" defTabSz="410765" rtl="0" eaLnBrk="1" fontAlgn="auto" latinLnBrk="0" hangingPunct="1">
                <a:lnSpc>
                  <a:spcPct val="120000"/>
                </a:lnSpc>
                <a:spcBef>
                  <a:spcPts val="0"/>
                </a:spcBef>
                <a:spcAft>
                  <a:spcPts val="0"/>
                </a:spcAft>
                <a:buClrTx/>
                <a:buSzTx/>
                <a:buFontTx/>
                <a:buNone/>
                <a:tabLst/>
                <a:defRPr/>
              </a:pPr>
              <a:r>
                <a:rPr kumimoji="0" sz="1200" b="0" i="0" u="none" strike="noStrike" kern="0" cap="none" spc="0" normalizeH="0" baseline="0" noProof="0">
                  <a:ln>
                    <a:noFill/>
                  </a:ln>
                  <a:solidFill>
                    <a:srgbClr val="000000"/>
                  </a:solidFill>
                  <a:effectLst/>
                  <a:uLnTx/>
                  <a:uFillTx/>
                  <a:latin typeface="Helvetica Light"/>
                  <a:sym typeface="Helvetica Light"/>
                </a:rPr>
                <a:t>~ 500M reads total</a:t>
              </a:r>
            </a:p>
          </p:txBody>
        </p:sp>
        <p:sp>
          <p:nvSpPr>
            <p:cNvPr id="7" name="Nextseq"/>
            <p:cNvSpPr txBox="1"/>
            <p:nvPr/>
          </p:nvSpPr>
          <p:spPr>
            <a:xfrm>
              <a:off x="2174668" y="1940312"/>
              <a:ext cx="682878" cy="33066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35718" tIns="35718" rIns="35718" bIns="35718" numCol="1" anchor="ctr">
              <a:spAutoFit/>
            </a:bodyPr>
            <a:lstStyle>
              <a:lvl1pPr defTabSz="410765">
                <a:lnSpc>
                  <a:spcPct val="120000"/>
                </a:lnSpc>
                <a:defRPr sz="1400" b="1">
                  <a:latin typeface="+mj-lt"/>
                  <a:ea typeface="+mj-ea"/>
                  <a:cs typeface="+mj-cs"/>
                  <a:sym typeface="Helvetica"/>
                </a:defRPr>
              </a:lvl1pPr>
            </a:lstStyle>
            <a:p>
              <a:pPr marL="0" marR="0" lvl="0" indent="0" algn="l" defTabSz="410765" rtl="0" eaLnBrk="1" fontAlgn="auto" latinLnBrk="0" hangingPunct="1">
                <a:lnSpc>
                  <a:spcPct val="120000"/>
                </a:lnSpc>
                <a:spcBef>
                  <a:spcPts val="0"/>
                </a:spcBef>
                <a:spcAft>
                  <a:spcPts val="0"/>
                </a:spcAft>
                <a:buClrTx/>
                <a:buSzTx/>
                <a:buFontTx/>
                <a:buNone/>
                <a:tabLst/>
                <a:defRPr/>
              </a:pPr>
              <a:r>
                <a:rPr kumimoji="0" sz="1400" b="1" i="0" u="none" strike="noStrike" kern="0" cap="none" spc="0" normalizeH="0" baseline="0" noProof="0">
                  <a:ln>
                    <a:noFill/>
                  </a:ln>
                  <a:solidFill>
                    <a:srgbClr val="000000"/>
                  </a:solidFill>
                  <a:effectLst/>
                  <a:uLnTx/>
                  <a:uFillTx/>
                  <a:latin typeface="Calibri Light" panose="020F0302020204030204"/>
                  <a:ea typeface="+mj-ea"/>
                  <a:cs typeface="+mj-cs"/>
                  <a:sym typeface="Helvetica"/>
                </a:rPr>
                <a:t>Nextseq</a:t>
              </a:r>
            </a:p>
          </p:txBody>
        </p:sp>
        <p:pic>
          <p:nvPicPr>
            <p:cNvPr id="8" name="Image" descr="Image"/>
            <p:cNvPicPr>
              <a:picLocks noChangeAspect="1"/>
            </p:cNvPicPr>
            <p:nvPr/>
          </p:nvPicPr>
          <p:blipFill>
            <a:blip r:embed="rId3"/>
            <a:stretch>
              <a:fillRect/>
            </a:stretch>
          </p:blipFill>
          <p:spPr>
            <a:xfrm>
              <a:off x="242713" y="0"/>
              <a:ext cx="2104675" cy="1239664"/>
            </a:xfrm>
            <a:prstGeom prst="rect">
              <a:avLst/>
            </a:prstGeom>
            <a:ln w="12700" cap="flat">
              <a:noFill/>
              <a:miter lim="400000"/>
            </a:ln>
            <a:effectLst/>
          </p:spPr>
        </p:pic>
        <p:sp>
          <p:nvSpPr>
            <p:cNvPr id="9" name="Miseq"/>
            <p:cNvSpPr txBox="1"/>
            <p:nvPr/>
          </p:nvSpPr>
          <p:spPr>
            <a:xfrm>
              <a:off x="2263060" y="347992"/>
              <a:ext cx="532196" cy="33066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35718" tIns="35718" rIns="35718" bIns="35718" numCol="1" anchor="ctr">
              <a:spAutoFit/>
            </a:bodyPr>
            <a:lstStyle>
              <a:lvl1pPr defTabSz="410765">
                <a:lnSpc>
                  <a:spcPct val="120000"/>
                </a:lnSpc>
                <a:defRPr sz="1400" b="1">
                  <a:latin typeface="+mj-lt"/>
                  <a:ea typeface="+mj-ea"/>
                  <a:cs typeface="+mj-cs"/>
                  <a:sym typeface="Helvetica"/>
                </a:defRPr>
              </a:lvl1pPr>
            </a:lstStyle>
            <a:p>
              <a:pPr marL="0" marR="0" lvl="0" indent="0" algn="l" defTabSz="410765" rtl="0" eaLnBrk="1" fontAlgn="auto" latinLnBrk="0" hangingPunct="1">
                <a:lnSpc>
                  <a:spcPct val="120000"/>
                </a:lnSpc>
                <a:spcBef>
                  <a:spcPts val="0"/>
                </a:spcBef>
                <a:spcAft>
                  <a:spcPts val="0"/>
                </a:spcAft>
                <a:buClrTx/>
                <a:buSzTx/>
                <a:buFontTx/>
                <a:buNone/>
                <a:tabLst/>
                <a:defRPr/>
              </a:pPr>
              <a:r>
                <a:rPr kumimoji="0" sz="1400" b="1" i="0" u="none" strike="noStrike" kern="0" cap="none" spc="0" normalizeH="0" baseline="0" noProof="0">
                  <a:ln>
                    <a:noFill/>
                  </a:ln>
                  <a:solidFill>
                    <a:srgbClr val="000000"/>
                  </a:solidFill>
                  <a:effectLst/>
                  <a:uLnTx/>
                  <a:uFillTx/>
                  <a:latin typeface="Calibri Light" panose="020F0302020204030204"/>
                  <a:ea typeface="+mj-ea"/>
                  <a:cs typeface="+mj-cs"/>
                  <a:sym typeface="Helvetica"/>
                </a:rPr>
                <a:t>Miseq</a:t>
              </a:r>
            </a:p>
          </p:txBody>
        </p:sp>
        <p:sp>
          <p:nvSpPr>
            <p:cNvPr id="10" name="~ 20M reads total"/>
            <p:cNvSpPr txBox="1"/>
            <p:nvPr/>
          </p:nvSpPr>
          <p:spPr>
            <a:xfrm>
              <a:off x="632333" y="1269887"/>
              <a:ext cx="1284004" cy="293733"/>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35718" tIns="35718" rIns="35718" bIns="35718" numCol="1" anchor="ctr">
              <a:spAutoFit/>
            </a:bodyPr>
            <a:lstStyle>
              <a:lvl1pPr defTabSz="410765">
                <a:lnSpc>
                  <a:spcPct val="120000"/>
                </a:lnSpc>
                <a:defRPr sz="1200">
                  <a:latin typeface="Helvetica Light"/>
                  <a:ea typeface="Helvetica Light"/>
                  <a:cs typeface="Helvetica Light"/>
                  <a:sym typeface="Helvetica Light"/>
                </a:defRPr>
              </a:lvl1pPr>
            </a:lstStyle>
            <a:p>
              <a:pPr marL="0" marR="0" lvl="0" indent="0" algn="l" defTabSz="410765" rtl="0" eaLnBrk="1" fontAlgn="auto" latinLnBrk="0" hangingPunct="1">
                <a:lnSpc>
                  <a:spcPct val="120000"/>
                </a:lnSpc>
                <a:spcBef>
                  <a:spcPts val="0"/>
                </a:spcBef>
                <a:spcAft>
                  <a:spcPts val="0"/>
                </a:spcAft>
                <a:buClrTx/>
                <a:buSzTx/>
                <a:buFontTx/>
                <a:buNone/>
                <a:tabLst/>
                <a:defRPr/>
              </a:pPr>
              <a:r>
                <a:rPr kumimoji="0" sz="1200" b="0" i="0" u="none" strike="noStrike" kern="0" cap="none" spc="0" normalizeH="0" baseline="0" noProof="0">
                  <a:ln>
                    <a:noFill/>
                  </a:ln>
                  <a:solidFill>
                    <a:srgbClr val="000000"/>
                  </a:solidFill>
                  <a:effectLst/>
                  <a:uLnTx/>
                  <a:uFillTx/>
                  <a:latin typeface="Helvetica Light"/>
                  <a:sym typeface="Helvetica Light"/>
                </a:rPr>
                <a:t>~ 20M reads total</a:t>
              </a:r>
            </a:p>
          </p:txBody>
        </p:sp>
        <p:sp>
          <p:nvSpPr>
            <p:cNvPr id="11" name="HiSeq 4000"/>
            <p:cNvSpPr txBox="1"/>
            <p:nvPr/>
          </p:nvSpPr>
          <p:spPr>
            <a:xfrm>
              <a:off x="835512" y="3411926"/>
              <a:ext cx="907299" cy="33066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35718" tIns="35718" rIns="35718" bIns="35718" numCol="1" anchor="ctr">
              <a:spAutoFit/>
            </a:bodyPr>
            <a:lstStyle>
              <a:lvl1pPr defTabSz="410765">
                <a:lnSpc>
                  <a:spcPct val="120000"/>
                </a:lnSpc>
                <a:defRPr sz="1400" b="1">
                  <a:latin typeface="+mj-lt"/>
                  <a:ea typeface="+mj-ea"/>
                  <a:cs typeface="+mj-cs"/>
                  <a:sym typeface="Helvetica"/>
                </a:defRPr>
              </a:lvl1pPr>
            </a:lstStyle>
            <a:p>
              <a:pPr marL="0" marR="0" lvl="0" indent="0" algn="l" defTabSz="410765" rtl="0" eaLnBrk="1" fontAlgn="auto" latinLnBrk="0" hangingPunct="1">
                <a:lnSpc>
                  <a:spcPct val="120000"/>
                </a:lnSpc>
                <a:spcBef>
                  <a:spcPts val="0"/>
                </a:spcBef>
                <a:spcAft>
                  <a:spcPts val="0"/>
                </a:spcAft>
                <a:buClrTx/>
                <a:buSzTx/>
                <a:buFontTx/>
                <a:buNone/>
                <a:tabLst/>
                <a:defRPr/>
              </a:pPr>
              <a:r>
                <a:rPr kumimoji="0" sz="1400" b="1" i="0" u="none" strike="noStrike" kern="0" cap="none" spc="0" normalizeH="0" baseline="0" noProof="0">
                  <a:ln>
                    <a:noFill/>
                  </a:ln>
                  <a:solidFill>
                    <a:srgbClr val="000000"/>
                  </a:solidFill>
                  <a:effectLst/>
                  <a:uLnTx/>
                  <a:uFillTx/>
                  <a:latin typeface="Calibri Light" panose="020F0302020204030204"/>
                  <a:ea typeface="+mj-ea"/>
                  <a:cs typeface="+mj-cs"/>
                  <a:sym typeface="Helvetica"/>
                </a:rPr>
                <a:t>HiSeq 4000</a:t>
              </a:r>
            </a:p>
          </p:txBody>
        </p:sp>
        <p:sp>
          <p:nvSpPr>
            <p:cNvPr id="12" name="4 billion reads"/>
            <p:cNvSpPr txBox="1"/>
            <p:nvPr/>
          </p:nvSpPr>
          <p:spPr>
            <a:xfrm>
              <a:off x="832832" y="3815590"/>
              <a:ext cx="1035539" cy="293733"/>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35718" tIns="35718" rIns="35718" bIns="35718" numCol="1" anchor="ctr">
              <a:spAutoFit/>
            </a:bodyPr>
            <a:lstStyle>
              <a:lvl1pPr defTabSz="410765">
                <a:lnSpc>
                  <a:spcPct val="120000"/>
                </a:lnSpc>
                <a:defRPr sz="1200">
                  <a:latin typeface="Helvetica Light"/>
                  <a:ea typeface="Helvetica Light"/>
                  <a:cs typeface="Helvetica Light"/>
                  <a:sym typeface="Helvetica Light"/>
                </a:defRPr>
              </a:lvl1pPr>
            </a:lstStyle>
            <a:p>
              <a:pPr marL="0" marR="0" lvl="0" indent="0" algn="l" defTabSz="410765" rtl="0" eaLnBrk="1" fontAlgn="auto" latinLnBrk="0" hangingPunct="1">
                <a:lnSpc>
                  <a:spcPct val="120000"/>
                </a:lnSpc>
                <a:spcBef>
                  <a:spcPts val="0"/>
                </a:spcBef>
                <a:spcAft>
                  <a:spcPts val="0"/>
                </a:spcAft>
                <a:buClrTx/>
                <a:buSzTx/>
                <a:buFontTx/>
                <a:buNone/>
                <a:tabLst/>
                <a:defRPr/>
              </a:pPr>
              <a:r>
                <a:rPr kumimoji="0" sz="1200" b="0" i="0" u="none" strike="noStrike" kern="0" cap="none" spc="0" normalizeH="0" baseline="0" noProof="0">
                  <a:ln>
                    <a:noFill/>
                  </a:ln>
                  <a:solidFill>
                    <a:srgbClr val="000000"/>
                  </a:solidFill>
                  <a:effectLst/>
                  <a:uLnTx/>
                  <a:uFillTx/>
                  <a:latin typeface="Helvetica Light"/>
                  <a:sym typeface="Helvetica Light"/>
                </a:rPr>
                <a:t>4 billion reads</a:t>
              </a:r>
            </a:p>
          </p:txBody>
        </p:sp>
      </p:grpSp>
      <p:sp>
        <p:nvSpPr>
          <p:cNvPr id="13" name="scRNA-Seq from fresh cells"/>
          <p:cNvSpPr txBox="1">
            <a:spLocks/>
          </p:cNvSpPr>
          <p:nvPr/>
        </p:nvSpPr>
        <p:spPr>
          <a:xfrm>
            <a:off x="0" y="21052"/>
            <a:ext cx="12191999" cy="1143001"/>
          </a:xfrm>
          <a:prstGeom prst="rect">
            <a:avLst/>
          </a:prstGeom>
        </p:spPr>
        <p:txBody>
          <a:bodyPr lIns="45719" tIns="45719" rIns="45719" bIns="45719" anchor="ctr">
            <a:normAutofit/>
          </a:bodyPr>
          <a:lstStyle>
            <a:lvl1pPr marL="0" marR="0" indent="0" algn="ctr" defTabSz="914400" latinLnBrk="0">
              <a:lnSpc>
                <a:spcPct val="100000"/>
              </a:lnSpc>
              <a:spcBef>
                <a:spcPts val="0"/>
              </a:spcBef>
              <a:spcAft>
                <a:spcPts val="0"/>
              </a:spcAft>
              <a:buClrTx/>
              <a:buSzTx/>
              <a:buFontTx/>
              <a:buNone/>
              <a:tabLst/>
              <a:defRPr sz="6400" b="0" i="0" u="none" strike="noStrike" cap="none" spc="0" baseline="0">
                <a:ln>
                  <a:noFill/>
                </a:ln>
                <a:solidFill>
                  <a:srgbClr val="011A99"/>
                </a:solidFill>
                <a:uFillTx/>
                <a:latin typeface="Avenir Black"/>
                <a:ea typeface="Avenir Black"/>
                <a:cs typeface="Avenir Black"/>
                <a:sym typeface="Avenir Black"/>
              </a:defRPr>
            </a:lvl1pPr>
            <a:lvl2pPr marL="0" marR="0" indent="1143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2pPr>
            <a:lvl3pPr marL="0" marR="0" indent="2286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3pPr>
            <a:lvl4pPr marL="0" marR="0" indent="3429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4pPr>
            <a:lvl5pPr marL="0" marR="0" indent="4572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5pPr>
            <a:lvl6pPr marL="0" marR="0" indent="5715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6pPr>
            <a:lvl7pPr marL="0" marR="0" indent="6858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7pPr>
            <a:lvl8pPr marL="0" marR="0" indent="8001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8pPr>
            <a:lvl9pPr marL="0" marR="0" indent="9144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11A99"/>
                </a:solidFill>
                <a:effectLst/>
                <a:uLnTx/>
                <a:uFillTx/>
                <a:latin typeface="Avenir Black"/>
                <a:sym typeface="Avenir Black"/>
              </a:rPr>
              <a:t>Batch effects: technical sources from experimental variation</a:t>
            </a:r>
          </a:p>
        </p:txBody>
      </p:sp>
      <p:pic>
        <p:nvPicPr>
          <p:cNvPr id="2050" name="Picture 2" descr="Practical Considerations for Complex Tissue Dissociation for Single-Cell  Transcriptomics | SpringerLink">
            <a:extLst>
              <a:ext uri="{FF2B5EF4-FFF2-40B4-BE49-F238E27FC236}">
                <a16:creationId xmlns:a16="http://schemas.microsoft.com/office/drawing/2014/main" id="{5567F994-802D-E8F3-B919-0B45C228FC9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4761" y="4153640"/>
            <a:ext cx="5547144" cy="19516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31261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Introduction to the rapidly expanding world of single-cell transcriptomics…"/>
          <p:cNvSpPr txBox="1"/>
          <p:nvPr/>
        </p:nvSpPr>
        <p:spPr>
          <a:xfrm>
            <a:off x="665260" y="2075364"/>
            <a:ext cx="11018739" cy="2677652"/>
          </a:xfrm>
          <a:prstGeom prst="rect">
            <a:avLst/>
          </a:prstGeom>
          <a:ln w="12700">
            <a:miter lim="400000"/>
          </a:ln>
          <a:extLst>
            <a:ext uri="{C572A759-6A51-4108-AA02-DFA0A04FC94B}">
              <ma14:wrappingTextBoxFlag xmlns:ma14="http://schemas.microsoft.com/office/mac/drawingml/2011/main" xmlns="" val="1"/>
            </a:ext>
          </a:extLst>
        </p:spPr>
        <p:txBody>
          <a:bodyPr wrap="square" lIns="45718" tIns="45718" rIns="45718" bIns="45718">
            <a:spAutoFit/>
          </a:bodyPr>
          <a:lstStyle/>
          <a:p>
            <a:pPr marL="228599" indent="-228599">
              <a:buSzPct val="100000"/>
              <a:buChar char="•"/>
              <a:defRPr sz="2300"/>
            </a:pPr>
            <a:r>
              <a:rPr lang="en-US" sz="2400" dirty="0">
                <a:latin typeface="Avenir Book" charset="0"/>
                <a:ea typeface="Avenir Book" charset="0"/>
                <a:cs typeface="Avenir Book" charset="0"/>
              </a:rPr>
              <a:t>Sources of batch effects</a:t>
            </a:r>
          </a:p>
          <a:p>
            <a:pPr>
              <a:buSzPct val="100000"/>
              <a:defRPr sz="2300"/>
            </a:pPr>
            <a:endParaRPr lang="en-US" sz="2400" dirty="0">
              <a:latin typeface="Avenir Book" charset="0"/>
              <a:ea typeface="Avenir Book" charset="0"/>
              <a:cs typeface="Avenir Book" charset="0"/>
              <a:sym typeface="Avenir Heavy"/>
            </a:endParaRPr>
          </a:p>
          <a:p>
            <a:pPr marL="228599" indent="-228599">
              <a:buSzPct val="100000"/>
              <a:buFontTx/>
              <a:buChar char="•"/>
              <a:defRPr sz="2300"/>
            </a:pPr>
            <a:r>
              <a:rPr lang="en-US" sz="2400" b="1" dirty="0">
                <a:latin typeface="Avenir Book" charset="0"/>
                <a:ea typeface="Avenir Book" charset="0"/>
                <a:cs typeface="Avenir Book" charset="0"/>
                <a:sym typeface="Avenir Heavy"/>
              </a:rPr>
              <a:t>Computational approaches to correct for batch effects and integrate data</a:t>
            </a:r>
          </a:p>
          <a:p>
            <a:pPr marL="228599" indent="-228599">
              <a:buSzPct val="100000"/>
              <a:buFontTx/>
              <a:buChar char="•"/>
              <a:defRPr sz="2300"/>
            </a:pPr>
            <a:endParaRPr lang="en-US" sz="2400" dirty="0">
              <a:latin typeface="Avenir Book" charset="0"/>
              <a:ea typeface="Avenir Book" charset="0"/>
              <a:cs typeface="Avenir Book" charset="0"/>
              <a:sym typeface="Avenir Heavy"/>
            </a:endParaRPr>
          </a:p>
          <a:p>
            <a:pPr marL="228599" indent="-228599">
              <a:buSzPct val="100000"/>
              <a:buFontTx/>
              <a:buChar char="•"/>
              <a:defRPr sz="2300"/>
            </a:pPr>
            <a:r>
              <a:rPr lang="en-US" sz="2400" dirty="0">
                <a:latin typeface="Avenir Book" charset="0"/>
                <a:ea typeface="Avenir Book" charset="0"/>
                <a:cs typeface="Avenir Book" charset="0"/>
                <a:sym typeface="Avenir Heavy"/>
              </a:rPr>
              <a:t>Examples of data integration</a:t>
            </a:r>
          </a:p>
          <a:p>
            <a:pPr marL="228599" indent="-228599">
              <a:buSzPct val="100000"/>
              <a:buFontTx/>
              <a:buChar char="•"/>
              <a:defRPr sz="2300"/>
            </a:pPr>
            <a:endParaRPr lang="en-US" sz="2400" dirty="0">
              <a:latin typeface="Avenir Book" charset="0"/>
              <a:ea typeface="Avenir Book" charset="0"/>
              <a:cs typeface="Avenir Book" charset="0"/>
              <a:sym typeface="Avenir Heavy"/>
            </a:endParaRPr>
          </a:p>
          <a:p>
            <a:pPr>
              <a:buSzPct val="100000"/>
              <a:defRPr sz="2300"/>
            </a:pPr>
            <a:endParaRPr lang="en-US" sz="2400" dirty="0">
              <a:latin typeface="Avenir Book" charset="0"/>
              <a:ea typeface="Avenir Book" charset="0"/>
              <a:cs typeface="Avenir Book" charset="0"/>
              <a:sym typeface="Avenir Heavy"/>
            </a:endParaRPr>
          </a:p>
        </p:txBody>
      </p:sp>
      <p:sp>
        <p:nvSpPr>
          <p:cNvPr id="5" name="scRNA-Seq from fresh cells"/>
          <p:cNvSpPr txBox="1">
            <a:spLocks/>
          </p:cNvSpPr>
          <p:nvPr/>
        </p:nvSpPr>
        <p:spPr>
          <a:xfrm>
            <a:off x="0" y="21052"/>
            <a:ext cx="12191999" cy="1143001"/>
          </a:xfrm>
          <a:prstGeom prst="rect">
            <a:avLst/>
          </a:prstGeom>
        </p:spPr>
        <p:txBody>
          <a:bodyPr lIns="45719" tIns="45719" rIns="45719" bIns="45719" anchor="ctr">
            <a:normAutofit/>
          </a:bodyPr>
          <a:lstStyle>
            <a:lvl1pPr marL="0" marR="0" indent="0" algn="ctr" defTabSz="914400" latinLnBrk="0">
              <a:lnSpc>
                <a:spcPct val="100000"/>
              </a:lnSpc>
              <a:spcBef>
                <a:spcPts val="0"/>
              </a:spcBef>
              <a:spcAft>
                <a:spcPts val="0"/>
              </a:spcAft>
              <a:buClrTx/>
              <a:buSzTx/>
              <a:buFontTx/>
              <a:buNone/>
              <a:tabLst/>
              <a:defRPr sz="6400" b="0" i="0" u="none" strike="noStrike" cap="none" spc="0" baseline="0">
                <a:ln>
                  <a:noFill/>
                </a:ln>
                <a:solidFill>
                  <a:srgbClr val="011A99"/>
                </a:solidFill>
                <a:uFillTx/>
                <a:latin typeface="Avenir Black"/>
                <a:ea typeface="Avenir Black"/>
                <a:cs typeface="Avenir Black"/>
                <a:sym typeface="Avenir Black"/>
              </a:defRPr>
            </a:lvl1pPr>
            <a:lvl2pPr marL="0" marR="0" indent="1143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2pPr>
            <a:lvl3pPr marL="0" marR="0" indent="2286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3pPr>
            <a:lvl4pPr marL="0" marR="0" indent="3429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4pPr>
            <a:lvl5pPr marL="0" marR="0" indent="4572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5pPr>
            <a:lvl6pPr marL="0" marR="0" indent="5715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6pPr>
            <a:lvl7pPr marL="0" marR="0" indent="6858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7pPr>
            <a:lvl8pPr marL="0" marR="0" indent="8001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8pPr>
            <a:lvl9pPr marL="0" marR="0" indent="9144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9pPr>
          </a:lstStyle>
          <a:p>
            <a:r>
              <a:rPr lang="en-US" sz="3200" kern="0" dirty="0"/>
              <a:t>Today’s Outline</a:t>
            </a:r>
          </a:p>
        </p:txBody>
      </p:sp>
    </p:spTree>
    <p:extLst>
      <p:ext uri="{BB962C8B-B14F-4D97-AF65-F5344CB8AC3E}">
        <p14:creationId xmlns:p14="http://schemas.microsoft.com/office/powerpoint/2010/main" val="82724942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222895</TotalTime>
  <Words>2305</Words>
  <Application>Microsoft Macintosh PowerPoint</Application>
  <PresentationFormat>Widescreen</PresentationFormat>
  <Paragraphs>235</Paragraphs>
  <Slides>41</Slides>
  <Notes>26</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41</vt:i4>
      </vt:variant>
    </vt:vector>
  </HeadingPairs>
  <TitlesOfParts>
    <vt:vector size="52" baseType="lpstr">
      <vt:lpstr>Arial</vt:lpstr>
      <vt:lpstr>Avenir</vt:lpstr>
      <vt:lpstr>Avenir Black</vt:lpstr>
      <vt:lpstr>Avenir Book</vt:lpstr>
      <vt:lpstr>Calibri</vt:lpstr>
      <vt:lpstr>Calibri Light</vt:lpstr>
      <vt:lpstr>Comfortaa</vt:lpstr>
      <vt:lpstr>Helvetica Light</vt:lpstr>
      <vt:lpstr>Roboto</vt:lpstr>
      <vt:lpstr>Office Theme</vt:lpstr>
      <vt:lpstr>1_Office Theme</vt:lpstr>
      <vt:lpstr>2024 Single Cell Workship Colombia  Module 3: data integration and batch correction</vt:lpstr>
      <vt:lpstr>PowerPoint Presentation</vt:lpstr>
      <vt:lpstr>PowerPoint Presentation</vt:lpstr>
      <vt:lpstr>PowerPoint Presentation</vt:lpstr>
      <vt:lpstr>PowerPoint Presentation</vt:lpstr>
      <vt:lpstr>Cells are colored by cell type.  Symbols represent different batches.</vt:lpstr>
      <vt:lpstr>PowerPoint Presentation</vt:lpstr>
      <vt:lpstr>PowerPoint Presentation</vt:lpstr>
      <vt:lpstr>PowerPoint Presentation</vt:lpstr>
      <vt:lpstr>PowerPoint Presentation</vt:lpstr>
      <vt:lpstr>PowerPoint Presentation</vt:lpstr>
      <vt:lpstr>Choosing a batch correction tool depends on your data and your questions</vt:lpstr>
      <vt:lpstr>PowerPoint Presentation</vt:lpstr>
      <vt:lpstr>Nearest neighbor graph-based batch correction</vt:lpstr>
      <vt:lpstr>PowerPoint Presentation</vt:lpstr>
      <vt:lpstr>PowerPoint Presentation</vt:lpstr>
      <vt:lpstr>PowerPoint Presentation</vt:lpstr>
      <vt:lpstr>PowerPoint Presentation</vt:lpstr>
      <vt:lpstr>PowerPoint Presentation</vt:lpstr>
      <vt:lpstr>PowerPoint Presentation</vt:lpstr>
      <vt:lpstr>Variational autoencoders: scVI, SCANVI, scGen, …</vt:lpstr>
      <vt:lpstr>PowerPoint Presentation</vt:lpstr>
      <vt:lpstr>Batch correction examples</vt:lpstr>
      <vt:lpstr>Example dataset for batch correction </vt:lpstr>
      <vt:lpstr>Example dataset for batch correction </vt:lpstr>
      <vt:lpstr>Seurat analysis with no integration</vt:lpstr>
      <vt:lpstr>Seurat integration with canonical correlation analysis</vt:lpstr>
      <vt:lpstr>Seurat integration with canonical correlation analysis</vt:lpstr>
      <vt:lpstr>Data integration with SCVI</vt:lpstr>
      <vt:lpstr>Data integration with SCVI</vt:lpstr>
      <vt:lpstr>Can we integrate data across measurement types?</vt:lpstr>
      <vt:lpstr>PowerPoint Presentation</vt:lpstr>
      <vt:lpstr>What other types of data integrations are there?</vt:lpstr>
      <vt:lpstr>Why do large cohort studies?</vt:lpstr>
      <vt:lpstr>Examples of problems posed by large cohort studies</vt:lpstr>
      <vt:lpstr>Benchmark example </vt:lpstr>
      <vt:lpstr>Benchmark example </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orr</dc:creator>
  <cp:lastModifiedBy>David Fischer</cp:lastModifiedBy>
  <cp:revision>2925</cp:revision>
  <cp:lastPrinted>2018-01-26T19:04:27Z</cp:lastPrinted>
  <dcterms:created xsi:type="dcterms:W3CDTF">2010-07-09T16:14:01Z</dcterms:created>
  <dcterms:modified xsi:type="dcterms:W3CDTF">2024-07-16T16:46:52Z</dcterms:modified>
</cp:coreProperties>
</file>